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7559675" cy="10691813"/>
  <p:notesSz cx="7315200" cy="9601200"/>
  <p:embeddedFontLst>
    <p:embeddedFont>
      <p:font typeface="Lexend" panose="020B060402020202020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3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86013" y="720725"/>
            <a:ext cx="2544762"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386013" y="720725"/>
            <a:ext cx="2544762"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3d15c79b31_0_76:notes"/>
          <p:cNvSpPr>
            <a:spLocks noGrp="1" noRot="1" noChangeAspect="1"/>
          </p:cNvSpPr>
          <p:nvPr>
            <p:ph type="sldImg" idx="2"/>
          </p:nvPr>
        </p:nvSpPr>
        <p:spPr>
          <a:xfrm>
            <a:off x="2386013" y="720725"/>
            <a:ext cx="2544762"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3d15c79b31_0_76: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0acda8d22e_0_3:notes"/>
          <p:cNvSpPr>
            <a:spLocks noGrp="1" noRot="1" noChangeAspect="1"/>
          </p:cNvSpPr>
          <p:nvPr>
            <p:ph type="sldImg" idx="2"/>
          </p:nvPr>
        </p:nvSpPr>
        <p:spPr>
          <a:xfrm>
            <a:off x="2386013" y="720725"/>
            <a:ext cx="2544762"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0acda8d22e_0_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a:t>Page 6: Quotes if you have any. I don’t have any for this one. So here are quotes from The Heugh 2021. Images not relevant. Just as an example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3d15c79b31_0_95:notes"/>
          <p:cNvSpPr>
            <a:spLocks noGrp="1" noRot="1" noChangeAspect="1"/>
          </p:cNvSpPr>
          <p:nvPr>
            <p:ph type="sldImg" idx="2"/>
          </p:nvPr>
        </p:nvSpPr>
        <p:spPr>
          <a:xfrm>
            <a:off x="2386013" y="720725"/>
            <a:ext cx="2544762"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3d15c79b31_0_9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3d15c79b31_0_115:notes"/>
          <p:cNvSpPr>
            <a:spLocks noGrp="1" noRot="1" noChangeAspect="1"/>
          </p:cNvSpPr>
          <p:nvPr>
            <p:ph type="sldImg" idx="2"/>
          </p:nvPr>
        </p:nvSpPr>
        <p:spPr>
          <a:xfrm>
            <a:off x="2386013" y="720725"/>
            <a:ext cx="2544762"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3d15c79b31_0_11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3d15c79b31_0_104:notes"/>
          <p:cNvSpPr>
            <a:spLocks noGrp="1" noRot="1" noChangeAspect="1"/>
          </p:cNvSpPr>
          <p:nvPr>
            <p:ph type="sldImg" idx="2"/>
          </p:nvPr>
        </p:nvSpPr>
        <p:spPr>
          <a:xfrm>
            <a:off x="2386013" y="720725"/>
            <a:ext cx="2544762"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3d15c79b31_0_10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3e49cefed6_0_1:notes"/>
          <p:cNvSpPr>
            <a:spLocks noGrp="1" noRot="1" noChangeAspect="1"/>
          </p:cNvSpPr>
          <p:nvPr>
            <p:ph type="sldImg" idx="2"/>
          </p:nvPr>
        </p:nvSpPr>
        <p:spPr>
          <a:xfrm>
            <a:off x="2386013" y="720725"/>
            <a:ext cx="2544762"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3e49cefed6_0_1: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4bc64c6a9f_0_27:notes"/>
          <p:cNvSpPr>
            <a:spLocks noGrp="1" noRot="1" noChangeAspect="1"/>
          </p:cNvSpPr>
          <p:nvPr>
            <p:ph type="sldImg" idx="2"/>
          </p:nvPr>
        </p:nvSpPr>
        <p:spPr>
          <a:xfrm>
            <a:off x="2386013" y="720725"/>
            <a:ext cx="2544762"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4bc64c6a9f_0_2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0acda8d22e_0_18:notes"/>
          <p:cNvSpPr>
            <a:spLocks noGrp="1" noRot="1" noChangeAspect="1"/>
          </p:cNvSpPr>
          <p:nvPr>
            <p:ph type="sldImg" idx="2"/>
          </p:nvPr>
        </p:nvSpPr>
        <p:spPr>
          <a:xfrm>
            <a:off x="2386013" y="720725"/>
            <a:ext cx="2544762"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0acda8d22e_0_1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a:p>
            <a:pPr marL="0" indent="0">
              <a:buNone/>
            </a:pPr>
            <a:br>
              <a:rPr lang="en"/>
            </a:b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3d15c79b31_0_1:notes"/>
          <p:cNvSpPr>
            <a:spLocks noGrp="1" noRot="1" noChangeAspect="1"/>
          </p:cNvSpPr>
          <p:nvPr>
            <p:ph type="sldImg" idx="2"/>
          </p:nvPr>
        </p:nvSpPr>
        <p:spPr>
          <a:xfrm>
            <a:off x="2386013" y="720725"/>
            <a:ext cx="2544762"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3d15c79b31_0_1: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3d15c79b31_0_18:notes"/>
          <p:cNvSpPr>
            <a:spLocks noGrp="1" noRot="1" noChangeAspect="1"/>
          </p:cNvSpPr>
          <p:nvPr>
            <p:ph type="sldImg" idx="2"/>
          </p:nvPr>
        </p:nvSpPr>
        <p:spPr>
          <a:xfrm>
            <a:off x="2386013" y="720725"/>
            <a:ext cx="2544762"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3d15c79b31_0_18: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3d15c79b31_0_13:notes"/>
          <p:cNvSpPr>
            <a:spLocks noGrp="1" noRot="1" noChangeAspect="1"/>
          </p:cNvSpPr>
          <p:nvPr>
            <p:ph type="sldImg" idx="2"/>
          </p:nvPr>
        </p:nvSpPr>
        <p:spPr>
          <a:xfrm>
            <a:off x="2386013" y="720725"/>
            <a:ext cx="2544762"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3d15c79b31_0_1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3d15c79b31_0_7:notes"/>
          <p:cNvSpPr>
            <a:spLocks noGrp="1" noRot="1" noChangeAspect="1"/>
          </p:cNvSpPr>
          <p:nvPr>
            <p:ph type="sldImg" idx="2"/>
          </p:nvPr>
        </p:nvSpPr>
        <p:spPr>
          <a:xfrm>
            <a:off x="2386013" y="720725"/>
            <a:ext cx="2544762"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3d15c79b31_0_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bc37162b4_0_15:notes"/>
          <p:cNvSpPr>
            <a:spLocks noGrp="1" noRot="1" noChangeAspect="1"/>
          </p:cNvSpPr>
          <p:nvPr>
            <p:ph type="sldImg" idx="2"/>
          </p:nvPr>
        </p:nvSpPr>
        <p:spPr>
          <a:xfrm>
            <a:off x="2386013" y="720725"/>
            <a:ext cx="2544762"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bc37162b4_0_1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a:t>Page 3 (design option 1) CF approach, step 1 and 2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d15c79b31_0_87:notes"/>
          <p:cNvSpPr>
            <a:spLocks noGrp="1" noRot="1" noChangeAspect="1"/>
          </p:cNvSpPr>
          <p:nvPr>
            <p:ph type="sldImg" idx="2"/>
          </p:nvPr>
        </p:nvSpPr>
        <p:spPr>
          <a:xfrm>
            <a:off x="2386013" y="720725"/>
            <a:ext cx="2544762"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d15c79b31_0_8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97461ccdc_0_9:notes"/>
          <p:cNvSpPr>
            <a:spLocks noGrp="1" noRot="1" noChangeAspect="1"/>
          </p:cNvSpPr>
          <p:nvPr>
            <p:ph type="sldImg" idx="2"/>
          </p:nvPr>
        </p:nvSpPr>
        <p:spPr>
          <a:xfrm>
            <a:off x="2386013" y="720725"/>
            <a:ext cx="2544762"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97461ccdc_0_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a:t>Page 3 (design option 1) CF approach, step 1 and 2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fbc37162b4_0_23:notes"/>
          <p:cNvSpPr>
            <a:spLocks noGrp="1" noRot="1" noChangeAspect="1"/>
          </p:cNvSpPr>
          <p:nvPr>
            <p:ph type="sldImg" idx="2"/>
          </p:nvPr>
        </p:nvSpPr>
        <p:spPr>
          <a:xfrm>
            <a:off x="2386013" y="720725"/>
            <a:ext cx="2544762"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fbc37162b4_0_2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r>
              <a:rPr lang="en"/>
              <a:t>Page 4: Step 3, more info on step 3, and step 4.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47778"/>
            <a:ext cx="7044600" cy="426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891409"/>
            <a:ext cx="7044600" cy="1647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99346"/>
            <a:ext cx="7044600" cy="4081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6552657"/>
            <a:ext cx="7044600" cy="2703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471058"/>
            <a:ext cx="7044600" cy="1749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95696"/>
            <a:ext cx="7044600" cy="7101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2395696"/>
            <a:ext cx="3306900" cy="7101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3995291" y="2395696"/>
            <a:ext cx="3306900" cy="7101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54948"/>
            <a:ext cx="2321700" cy="15708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2888617"/>
            <a:ext cx="2321700" cy="6609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35745"/>
            <a:ext cx="5264700" cy="8503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63450"/>
            <a:ext cx="3344400" cy="3081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826865"/>
            <a:ext cx="3344400" cy="2567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505164"/>
            <a:ext cx="3172200" cy="76812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794266"/>
            <a:ext cx="4959600" cy="12579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hyperlink" Target="http://www.arccic.co.uk/childrensforest"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mailto:Childrensforest@arccic.co.uk" TargetMode="External"/><Relationship Id="rId5" Type="http://schemas.openxmlformats.org/officeDocument/2006/relationships/image" Target="../media/image50.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4700" y="3760250"/>
            <a:ext cx="7560000" cy="3360300"/>
          </a:xfrm>
          <a:prstGeom prst="rect">
            <a:avLst/>
          </a:prstGeom>
          <a:solidFill>
            <a:srgbClr val="638C1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700">
              <a:solidFill>
                <a:schemeClr val="lt1"/>
              </a:solidFill>
              <a:latin typeface="Lexend"/>
              <a:ea typeface="Lexend"/>
              <a:cs typeface="Lexend"/>
              <a:sym typeface="Lexend"/>
            </a:endParaRPr>
          </a:p>
        </p:txBody>
      </p:sp>
      <p:sp>
        <p:nvSpPr>
          <p:cNvPr id="55" name="Google Shape;55;p13"/>
          <p:cNvSpPr/>
          <p:nvPr/>
        </p:nvSpPr>
        <p:spPr>
          <a:xfrm>
            <a:off x="435412" y="4246087"/>
            <a:ext cx="5356200" cy="2874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500">
                <a:solidFill>
                  <a:schemeClr val="dk1"/>
                </a:solidFill>
              </a:rPr>
              <a:t>Children’s Forest at Leasowe Farm - Interim Report - Late Summer 2022</a:t>
            </a:r>
            <a:endParaRPr sz="2700">
              <a:solidFill>
                <a:schemeClr val="dk1"/>
              </a:solidFill>
            </a:endParaRPr>
          </a:p>
          <a:p>
            <a:pPr marL="0" lvl="0" indent="0" algn="l" rtl="0">
              <a:spcBef>
                <a:spcPts val="0"/>
              </a:spcBef>
              <a:spcAft>
                <a:spcPts val="0"/>
              </a:spcAft>
              <a:buNone/>
            </a:pPr>
            <a:endParaRPr sz="2700">
              <a:solidFill>
                <a:schemeClr val="dk1"/>
              </a:solidFill>
            </a:endParaRPr>
          </a:p>
        </p:txBody>
      </p:sp>
      <p:pic>
        <p:nvPicPr>
          <p:cNvPr id="56" name="Google Shape;56;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790269" y="4439225"/>
            <a:ext cx="1533956" cy="2514700"/>
          </a:xfrm>
          <a:prstGeom prst="rect">
            <a:avLst/>
          </a:prstGeom>
          <a:noFill/>
          <a:ln>
            <a:noFill/>
          </a:ln>
        </p:spPr>
      </p:pic>
      <p:pic>
        <p:nvPicPr>
          <p:cNvPr id="57" name="Google Shape;57;p1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655550" y="6088504"/>
            <a:ext cx="279925" cy="447000"/>
          </a:xfrm>
          <a:prstGeom prst="rect">
            <a:avLst/>
          </a:prstGeom>
          <a:noFill/>
          <a:ln>
            <a:noFill/>
          </a:ln>
        </p:spPr>
      </p:pic>
      <p:pic>
        <p:nvPicPr>
          <p:cNvPr id="58" name="Google Shape;58;p13"/>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799171" y="9800562"/>
            <a:ext cx="3756124" cy="891450"/>
          </a:xfrm>
          <a:prstGeom prst="rect">
            <a:avLst/>
          </a:prstGeom>
          <a:noFill/>
          <a:ln>
            <a:noFill/>
          </a:ln>
        </p:spPr>
      </p:pic>
      <p:pic>
        <p:nvPicPr>
          <p:cNvPr id="59" name="Google Shape;59;p13"/>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30999" y="7334776"/>
            <a:ext cx="3163200" cy="3127800"/>
          </a:xfrm>
          <a:prstGeom prst="rect">
            <a:avLst/>
          </a:prstGeom>
          <a:noFill/>
          <a:ln>
            <a:noFill/>
          </a:ln>
        </p:spPr>
      </p:pic>
      <p:pic>
        <p:nvPicPr>
          <p:cNvPr id="60" name="Google Shape;60;p13"/>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3476775" y="7563374"/>
            <a:ext cx="3977175" cy="2237175"/>
          </a:xfrm>
          <a:prstGeom prst="rect">
            <a:avLst/>
          </a:prstGeom>
          <a:noFill/>
          <a:ln>
            <a:noFill/>
          </a:ln>
        </p:spPr>
      </p:pic>
      <p:pic>
        <p:nvPicPr>
          <p:cNvPr id="61" name="Google Shape;61;p13"/>
          <p:cNvPicPr>
            <a:picLocks/>
          </p:cNvPicPr>
          <p:nvPr/>
        </p:nvPicPr>
        <p:blipFill>
          <a:blip r:embed="rId8" cstate="email">
            <a:alphaModFix/>
            <a:extLst>
              <a:ext uri="{28A0092B-C50C-407E-A947-70E740481C1C}">
                <a14:useLocalDpi xmlns:a14="http://schemas.microsoft.com/office/drawing/2010/main"/>
              </a:ext>
            </a:extLst>
          </a:blip>
          <a:stretch>
            <a:fillRect/>
          </a:stretch>
        </p:blipFill>
        <p:spPr>
          <a:xfrm>
            <a:off x="1489200" y="95177"/>
            <a:ext cx="5964750" cy="3360300"/>
          </a:xfrm>
          <a:prstGeom prst="rect">
            <a:avLst/>
          </a:prstGeom>
          <a:noFill/>
          <a:ln>
            <a:noFill/>
          </a:ln>
        </p:spPr>
      </p:pic>
      <p:pic>
        <p:nvPicPr>
          <p:cNvPr id="62" name="Google Shape;62;p13"/>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30999" y="95174"/>
            <a:ext cx="1868504" cy="1723800"/>
          </a:xfrm>
          <a:prstGeom prst="rect">
            <a:avLst/>
          </a:prstGeom>
          <a:noFill/>
          <a:ln>
            <a:noFill/>
          </a:ln>
        </p:spPr>
      </p:pic>
      <p:sp>
        <p:nvSpPr>
          <p:cNvPr id="63" name="Google Shape;63;p13"/>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6300" y="6967075"/>
            <a:ext cx="5147274" cy="3624200"/>
          </a:xfrm>
          <a:prstGeom prst="rect">
            <a:avLst/>
          </a:prstGeom>
          <a:noFill/>
          <a:ln>
            <a:noFill/>
          </a:ln>
        </p:spPr>
      </p:pic>
      <p:pic>
        <p:nvPicPr>
          <p:cNvPr id="146" name="Google Shape;146;p2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958425" y="487950"/>
            <a:ext cx="3434225" cy="2575676"/>
          </a:xfrm>
          <a:prstGeom prst="rect">
            <a:avLst/>
          </a:prstGeom>
          <a:noFill/>
          <a:ln>
            <a:noFill/>
          </a:ln>
        </p:spPr>
      </p:pic>
      <p:pic>
        <p:nvPicPr>
          <p:cNvPr id="147" name="Google Shape;147;p22"/>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573750" y="3613213"/>
            <a:ext cx="4903040" cy="3263100"/>
          </a:xfrm>
          <a:prstGeom prst="rect">
            <a:avLst/>
          </a:prstGeom>
          <a:noFill/>
          <a:ln>
            <a:noFill/>
          </a:ln>
        </p:spPr>
      </p:pic>
      <p:sp>
        <p:nvSpPr>
          <p:cNvPr id="148" name="Google Shape;148;p2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sp>
        <p:nvSpPr>
          <p:cNvPr id="149" name="Google Shape;149;p22"/>
          <p:cNvSpPr txBox="1"/>
          <p:nvPr/>
        </p:nvSpPr>
        <p:spPr>
          <a:xfrm>
            <a:off x="238125" y="259350"/>
            <a:ext cx="3627600" cy="32631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t>Step 4: Tending:</a:t>
            </a:r>
            <a:endParaRPr sz="2000" b="1"/>
          </a:p>
          <a:p>
            <a:pPr marL="0" lvl="0" indent="0" algn="l" rtl="0">
              <a:spcBef>
                <a:spcPts val="0"/>
              </a:spcBef>
              <a:spcAft>
                <a:spcPts val="0"/>
              </a:spcAft>
              <a:buNone/>
            </a:pPr>
            <a:r>
              <a:rPr lang="en" sz="2000"/>
              <a:t>A very important step in the Children's Forest and for the trees - the children returned to the woodland to care for the trees by mulching, watering and weeding. In this way they are tending to their connection to the land as well as the trees themselves.</a:t>
            </a:r>
            <a:endParaRPr sz="2000"/>
          </a:p>
        </p:txBody>
      </p:sp>
      <p:sp>
        <p:nvSpPr>
          <p:cNvPr id="150" name="Google Shape;150;p22"/>
          <p:cNvSpPr txBox="1"/>
          <p:nvPr/>
        </p:nvSpPr>
        <p:spPr>
          <a:xfrm>
            <a:off x="4928150" y="7405225"/>
            <a:ext cx="2530200" cy="23397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rPr>
              <a:t>The trees were planted around a central Children’s Fire. There the children will continue to gather in years to come.</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31725" y="6677900"/>
            <a:ext cx="7128274" cy="4009651"/>
          </a:xfrm>
          <a:prstGeom prst="rect">
            <a:avLst/>
          </a:prstGeom>
          <a:noFill/>
          <a:ln>
            <a:noFill/>
          </a:ln>
        </p:spPr>
      </p:pic>
      <p:pic>
        <p:nvPicPr>
          <p:cNvPr id="156" name="Google Shape;156;p2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82999" y="48000"/>
            <a:ext cx="7026079" cy="3417000"/>
          </a:xfrm>
          <a:prstGeom prst="rect">
            <a:avLst/>
          </a:prstGeom>
          <a:noFill/>
          <a:ln>
            <a:noFill/>
          </a:ln>
        </p:spPr>
      </p:pic>
      <p:sp>
        <p:nvSpPr>
          <p:cNvPr id="157" name="Google Shape;157;p23"/>
          <p:cNvSpPr txBox="1"/>
          <p:nvPr/>
        </p:nvSpPr>
        <p:spPr>
          <a:xfrm>
            <a:off x="431725" y="2463150"/>
            <a:ext cx="6696300" cy="4802400"/>
          </a:xfrm>
          <a:prstGeom prst="rect">
            <a:avLst/>
          </a:prstGeom>
          <a:solidFill>
            <a:srgbClr val="B6D7A8">
              <a:alpha val="62570"/>
            </a:srgbClr>
          </a:solidFill>
          <a:ln>
            <a:noFill/>
          </a:ln>
          <a:effectLst>
            <a:outerShdw blurRad="57150" dist="19050" dir="5400000" algn="bl" rotWithShape="0">
              <a:srgbClr val="93C47D">
                <a:alpha val="99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 sz="2000" b="1"/>
              <a:t>Some words from the children’s experience….</a:t>
            </a:r>
            <a:endParaRPr sz="2000" b="1"/>
          </a:p>
          <a:p>
            <a:pPr marL="0" lvl="0" indent="0" algn="ctr" rtl="0">
              <a:spcBef>
                <a:spcPts val="0"/>
              </a:spcBef>
              <a:spcAft>
                <a:spcPts val="0"/>
              </a:spcAft>
              <a:buNone/>
            </a:pPr>
            <a:endParaRPr sz="2000" b="1"/>
          </a:p>
          <a:p>
            <a:pPr marL="0" lvl="0" indent="0" algn="l" rtl="0">
              <a:spcBef>
                <a:spcPts val="0"/>
              </a:spcBef>
              <a:spcAft>
                <a:spcPts val="0"/>
              </a:spcAft>
              <a:buClr>
                <a:schemeClr val="dk1"/>
              </a:buClr>
              <a:buSzPts val="1100"/>
              <a:buFont typeface="Arial"/>
              <a:buNone/>
            </a:pPr>
            <a:r>
              <a:rPr lang="en" sz="2000" i="1"/>
              <a:t>“We got to find out that nature is amazing and you don't need electronics to have fun”.</a:t>
            </a:r>
            <a:endParaRPr sz="2000" i="1"/>
          </a:p>
          <a:p>
            <a:pPr marL="0" lvl="0" indent="0" algn="l" rtl="0">
              <a:spcBef>
                <a:spcPts val="0"/>
              </a:spcBef>
              <a:spcAft>
                <a:spcPts val="0"/>
              </a:spcAft>
              <a:buClr>
                <a:schemeClr val="dk1"/>
              </a:buClr>
              <a:buSzPts val="1100"/>
              <a:buFont typeface="Arial"/>
              <a:buNone/>
            </a:pPr>
            <a:endParaRPr sz="2000" i="1"/>
          </a:p>
          <a:p>
            <a:pPr marL="0" lvl="0" indent="0" algn="l" rtl="0">
              <a:spcBef>
                <a:spcPts val="0"/>
              </a:spcBef>
              <a:spcAft>
                <a:spcPts val="0"/>
              </a:spcAft>
              <a:buClr>
                <a:schemeClr val="dk1"/>
              </a:buClr>
              <a:buSzPts val="1100"/>
              <a:buFont typeface="Arial"/>
              <a:buNone/>
            </a:pPr>
            <a:r>
              <a:rPr lang="en" sz="2000" i="1"/>
              <a:t>“I'm grateful that I've learned how incredible nature is”.</a:t>
            </a:r>
            <a:endParaRPr sz="2000" i="1"/>
          </a:p>
          <a:p>
            <a:pPr marL="0" lvl="0" indent="0" algn="l" rtl="0">
              <a:spcBef>
                <a:spcPts val="0"/>
              </a:spcBef>
              <a:spcAft>
                <a:spcPts val="0"/>
              </a:spcAft>
              <a:buClr>
                <a:schemeClr val="dk1"/>
              </a:buClr>
              <a:buSzPts val="1100"/>
              <a:buFont typeface="Arial"/>
              <a:buNone/>
            </a:pPr>
            <a:endParaRPr sz="2000" i="1"/>
          </a:p>
          <a:p>
            <a:pPr marL="0" lvl="0" indent="0" algn="l" rtl="0">
              <a:spcBef>
                <a:spcPts val="0"/>
              </a:spcBef>
              <a:spcAft>
                <a:spcPts val="0"/>
              </a:spcAft>
              <a:buClr>
                <a:schemeClr val="dk1"/>
              </a:buClr>
              <a:buSzPts val="1100"/>
              <a:buFont typeface="Arial"/>
              <a:buNone/>
            </a:pPr>
            <a:r>
              <a:rPr lang="en" sz="2000" i="1"/>
              <a:t>“It was really nice to be free outside”</a:t>
            </a:r>
            <a:endParaRPr sz="2000" i="1"/>
          </a:p>
          <a:p>
            <a:pPr marL="0" lvl="0" indent="0" algn="l" rtl="0">
              <a:spcBef>
                <a:spcPts val="0"/>
              </a:spcBef>
              <a:spcAft>
                <a:spcPts val="0"/>
              </a:spcAft>
              <a:buClr>
                <a:schemeClr val="dk1"/>
              </a:buClr>
              <a:buSzPts val="1100"/>
              <a:buFont typeface="Arial"/>
              <a:buNone/>
            </a:pPr>
            <a:endParaRPr sz="2000" i="1"/>
          </a:p>
          <a:p>
            <a:pPr marL="0" lvl="0" indent="0" algn="l" rtl="0">
              <a:spcBef>
                <a:spcPts val="0"/>
              </a:spcBef>
              <a:spcAft>
                <a:spcPts val="0"/>
              </a:spcAft>
              <a:buNone/>
            </a:pPr>
            <a:r>
              <a:rPr lang="en" sz="2000" i="1"/>
              <a:t>“I found today was calm and peaceful”</a:t>
            </a:r>
            <a:endParaRPr sz="2000" i="1"/>
          </a:p>
          <a:p>
            <a:pPr marL="0" lvl="0" indent="0" algn="l" rtl="0">
              <a:spcBef>
                <a:spcPts val="0"/>
              </a:spcBef>
              <a:spcAft>
                <a:spcPts val="0"/>
              </a:spcAft>
              <a:buNone/>
            </a:pPr>
            <a:endParaRPr sz="2000" i="1">
              <a:solidFill>
                <a:schemeClr val="dk1"/>
              </a:solidFill>
            </a:endParaRPr>
          </a:p>
          <a:p>
            <a:pPr marL="0" lvl="0" indent="0" algn="l" rtl="0">
              <a:spcBef>
                <a:spcPts val="0"/>
              </a:spcBef>
              <a:spcAft>
                <a:spcPts val="0"/>
              </a:spcAft>
              <a:buNone/>
            </a:pPr>
            <a:r>
              <a:rPr lang="en" sz="2000" i="1">
                <a:solidFill>
                  <a:schemeClr val="dk1"/>
                </a:solidFill>
              </a:rPr>
              <a:t>“I am grateful to be here in the fresh, clean air”</a:t>
            </a:r>
            <a:endParaRPr sz="2000" i="1">
              <a:solidFill>
                <a:schemeClr val="dk1"/>
              </a:solidFill>
            </a:endParaRPr>
          </a:p>
          <a:p>
            <a:pPr marL="0" lvl="0" indent="0" algn="l" rtl="0">
              <a:spcBef>
                <a:spcPts val="0"/>
              </a:spcBef>
              <a:spcAft>
                <a:spcPts val="0"/>
              </a:spcAft>
              <a:buClr>
                <a:schemeClr val="dk1"/>
              </a:buClr>
              <a:buSzPts val="1100"/>
              <a:buFont typeface="Arial"/>
              <a:buNone/>
            </a:pPr>
            <a:endParaRPr sz="2000" i="1">
              <a:solidFill>
                <a:schemeClr val="dk1"/>
              </a:solidFill>
            </a:endParaRPr>
          </a:p>
          <a:p>
            <a:pPr marL="0" lvl="0" indent="0" algn="l" rtl="0">
              <a:spcBef>
                <a:spcPts val="0"/>
              </a:spcBef>
              <a:spcAft>
                <a:spcPts val="0"/>
              </a:spcAft>
              <a:buClr>
                <a:schemeClr val="dk1"/>
              </a:buClr>
              <a:buSzPts val="1100"/>
              <a:buFont typeface="Arial"/>
              <a:buNone/>
            </a:pPr>
            <a:r>
              <a:rPr lang="en" sz="2000" i="1">
                <a:solidFill>
                  <a:schemeClr val="dk1"/>
                </a:solidFill>
              </a:rPr>
              <a:t>“I like that we were not rushed here and could take time to enjoy things”</a:t>
            </a:r>
            <a:endParaRPr sz="2000" i="1"/>
          </a:p>
        </p:txBody>
      </p:sp>
      <p:sp>
        <p:nvSpPr>
          <p:cNvPr id="158" name="Google Shape;158;p23"/>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4"/>
          <p:cNvPicPr preferRelativeResize="0"/>
          <p:nvPr/>
        </p:nvPicPr>
        <p:blipFill rotWithShape="1">
          <a:blip r:embed="rId3" cstate="email">
            <a:alphaModFix/>
            <a:extLst>
              <a:ext uri="{28A0092B-C50C-407E-A947-70E740481C1C}">
                <a14:useLocalDpi xmlns:a14="http://schemas.microsoft.com/office/drawing/2010/main"/>
              </a:ext>
            </a:extLst>
          </a:blip>
          <a:srcRect b="250"/>
          <a:stretch/>
        </p:blipFill>
        <p:spPr>
          <a:xfrm>
            <a:off x="352075" y="1290425"/>
            <a:ext cx="6902352" cy="3804000"/>
          </a:xfrm>
          <a:prstGeom prst="rect">
            <a:avLst/>
          </a:prstGeom>
          <a:noFill/>
          <a:ln>
            <a:noFill/>
          </a:ln>
        </p:spPr>
      </p:pic>
      <p:pic>
        <p:nvPicPr>
          <p:cNvPr id="164" name="Google Shape;164;p2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657638" y="7093625"/>
            <a:ext cx="6244725" cy="3511950"/>
          </a:xfrm>
          <a:prstGeom prst="rect">
            <a:avLst/>
          </a:prstGeom>
          <a:noFill/>
          <a:ln>
            <a:noFill/>
          </a:ln>
        </p:spPr>
      </p:pic>
      <p:sp>
        <p:nvSpPr>
          <p:cNvPr id="165" name="Google Shape;165;p24"/>
          <p:cNvSpPr txBox="1"/>
          <p:nvPr/>
        </p:nvSpPr>
        <p:spPr>
          <a:xfrm>
            <a:off x="198900" y="5292125"/>
            <a:ext cx="7208700" cy="1723800"/>
          </a:xfrm>
          <a:prstGeom prst="rect">
            <a:avLst/>
          </a:prstGeom>
          <a:solidFill>
            <a:srgbClr val="B6D7A8">
              <a:alpha val="62570"/>
            </a:srgbClr>
          </a:solidFill>
          <a:ln>
            <a:noFill/>
          </a:ln>
          <a:effectLst>
            <a:outerShdw blurRad="57150" dist="19050" dir="5400000" algn="bl" rotWithShape="0">
              <a:srgbClr val="93C47D"/>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accent2"/>
                </a:solidFill>
              </a:rPr>
              <a:t>Other groups included students from Warwickshire College, a Home Education Groups, Friendship groups, Ahmadiyyah Muslim Association members, Clean Air for Warwickshire Members, Leamington and Warwick Good Gym and over 300 local individuals and families.</a:t>
            </a:r>
            <a:endParaRPr sz="2000">
              <a:solidFill>
                <a:schemeClr val="accent2"/>
              </a:solidFill>
            </a:endParaRPr>
          </a:p>
        </p:txBody>
      </p:sp>
      <p:sp>
        <p:nvSpPr>
          <p:cNvPr id="166" name="Google Shape;166;p24"/>
          <p:cNvSpPr txBox="1"/>
          <p:nvPr/>
        </p:nvSpPr>
        <p:spPr>
          <a:xfrm>
            <a:off x="352075" y="0"/>
            <a:ext cx="6932700" cy="1416000"/>
          </a:xfrm>
          <a:prstGeom prst="rect">
            <a:avLst/>
          </a:prstGeom>
          <a:solidFill>
            <a:srgbClr val="B6D7A8">
              <a:alpha val="62570"/>
            </a:srgbClr>
          </a:solidFill>
          <a:ln>
            <a:noFill/>
          </a:ln>
          <a:effectLst>
            <a:outerShdw blurRad="57150" dist="19050" dir="5400000" algn="bl" rotWithShape="0">
              <a:srgbClr val="93C47D"/>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accent2"/>
                </a:solidFill>
              </a:rPr>
              <a:t>Throughout January - March 2022 ARC and the Steering Group continued community planting days with families from the local area attending to learn about the Children’s Forest and to plant the rest of the 1800 trees.</a:t>
            </a:r>
            <a:endParaRPr sz="2000">
              <a:solidFill>
                <a:schemeClr val="accent2"/>
              </a:solidFill>
            </a:endParaRPr>
          </a:p>
        </p:txBody>
      </p:sp>
      <p:sp>
        <p:nvSpPr>
          <p:cNvPr id="167" name="Google Shape;167;p24"/>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660000" y="0"/>
            <a:ext cx="4900000" cy="3675000"/>
          </a:xfrm>
          <a:prstGeom prst="rect">
            <a:avLst/>
          </a:prstGeom>
          <a:noFill/>
          <a:ln>
            <a:noFill/>
          </a:ln>
        </p:spPr>
      </p:pic>
      <p:pic>
        <p:nvPicPr>
          <p:cNvPr id="173" name="Google Shape;173;p2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6200" y="3596588"/>
            <a:ext cx="3656576" cy="2742426"/>
          </a:xfrm>
          <a:prstGeom prst="rect">
            <a:avLst/>
          </a:prstGeom>
          <a:noFill/>
          <a:ln>
            <a:noFill/>
          </a:ln>
        </p:spPr>
      </p:pic>
      <p:sp>
        <p:nvSpPr>
          <p:cNvPr id="174" name="Google Shape;174;p25"/>
          <p:cNvSpPr txBox="1"/>
          <p:nvPr/>
        </p:nvSpPr>
        <p:spPr>
          <a:xfrm>
            <a:off x="152338" y="531225"/>
            <a:ext cx="3504300" cy="2955300"/>
          </a:xfrm>
          <a:prstGeom prst="rect">
            <a:avLst/>
          </a:prstGeom>
          <a:solidFill>
            <a:srgbClr val="B6D7A8">
              <a:alpha val="62570"/>
            </a:srgbClr>
          </a:solidFill>
          <a:ln>
            <a:noFill/>
          </a:ln>
          <a:effectLst>
            <a:outerShdw blurRad="57150" dist="19050" dir="5400000" algn="bl" rotWithShape="0">
              <a:srgbClr val="93C47D"/>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accent2"/>
                </a:solidFill>
              </a:rPr>
              <a:t>A monthly newsletter with updates was sent out by ARC and between April and August groups and individuals have returned for ‘tending’ visits to mulch water and weed around the trees on organised ‘Community Tending Days’.</a:t>
            </a:r>
            <a:endParaRPr sz="2000">
              <a:solidFill>
                <a:schemeClr val="accent2"/>
              </a:solidFill>
            </a:endParaRPr>
          </a:p>
        </p:txBody>
      </p:sp>
      <p:pic>
        <p:nvPicPr>
          <p:cNvPr id="175" name="Google Shape;175;p2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0" y="7064700"/>
            <a:ext cx="7560000" cy="3675000"/>
          </a:xfrm>
          <a:prstGeom prst="rect">
            <a:avLst/>
          </a:prstGeom>
          <a:noFill/>
          <a:ln>
            <a:noFill/>
          </a:ln>
        </p:spPr>
      </p:pic>
      <p:pic>
        <p:nvPicPr>
          <p:cNvPr id="176" name="Google Shape;176;p25"/>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3827226" y="3998650"/>
            <a:ext cx="3656576" cy="2742424"/>
          </a:xfrm>
          <a:prstGeom prst="rect">
            <a:avLst/>
          </a:prstGeom>
          <a:noFill/>
          <a:ln>
            <a:noFill/>
          </a:ln>
        </p:spPr>
      </p:pic>
      <p:sp>
        <p:nvSpPr>
          <p:cNvPr id="177" name="Google Shape;177;p25"/>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1629975"/>
            <a:ext cx="7560003" cy="4252501"/>
          </a:xfrm>
          <a:prstGeom prst="rect">
            <a:avLst/>
          </a:prstGeom>
          <a:noFill/>
          <a:ln>
            <a:noFill/>
          </a:ln>
        </p:spPr>
      </p:pic>
      <p:sp>
        <p:nvSpPr>
          <p:cNvPr id="183" name="Google Shape;183;p26"/>
          <p:cNvSpPr txBox="1"/>
          <p:nvPr/>
        </p:nvSpPr>
        <p:spPr>
          <a:xfrm>
            <a:off x="454950" y="6042925"/>
            <a:ext cx="3615900" cy="1723800"/>
          </a:xfrm>
          <a:prstGeom prst="rect">
            <a:avLst/>
          </a:prstGeom>
          <a:solidFill>
            <a:srgbClr val="B6D7A8">
              <a:alpha val="62570"/>
            </a:srgbClr>
          </a:solidFill>
          <a:ln>
            <a:noFill/>
          </a:ln>
          <a:effectLst>
            <a:outerShdw blurRad="57150" dist="19050" dir="5400000" algn="bl" rotWithShape="0">
              <a:srgbClr val="93C47D"/>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accent2"/>
                </a:solidFill>
              </a:rPr>
              <a:t>Along with the trees from the Woodland Trust, others have been donated to the project making around 2000 trees planted in Year 1!</a:t>
            </a:r>
            <a:endParaRPr sz="2000">
              <a:solidFill>
                <a:schemeClr val="accent2"/>
              </a:solidFill>
            </a:endParaRPr>
          </a:p>
        </p:txBody>
      </p:sp>
      <p:sp>
        <p:nvSpPr>
          <p:cNvPr id="184" name="Google Shape;184;p26"/>
          <p:cNvSpPr txBox="1"/>
          <p:nvPr/>
        </p:nvSpPr>
        <p:spPr>
          <a:xfrm>
            <a:off x="572775" y="152400"/>
            <a:ext cx="6342900" cy="1108200"/>
          </a:xfrm>
          <a:prstGeom prst="rect">
            <a:avLst/>
          </a:prstGeom>
          <a:solidFill>
            <a:srgbClr val="B6D7A8">
              <a:alpha val="62570"/>
            </a:srgbClr>
          </a:solidFill>
          <a:ln>
            <a:noFill/>
          </a:ln>
          <a:effectLst>
            <a:outerShdw blurRad="57150" dist="19050" dir="5400000" algn="bl" rotWithShape="0">
              <a:srgbClr val="93C47D"/>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accent2"/>
                </a:solidFill>
              </a:rPr>
              <a:t>The trees have all been planted within the field and in a hedge creating a division between the Children’s Forest and the adjacent Canalside Community Farm.</a:t>
            </a:r>
            <a:endParaRPr sz="2000">
              <a:solidFill>
                <a:schemeClr val="accent2"/>
              </a:solidFill>
            </a:endParaRPr>
          </a:p>
        </p:txBody>
      </p:sp>
      <p:pic>
        <p:nvPicPr>
          <p:cNvPr id="185" name="Google Shape;185;p2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572750" y="6041725"/>
            <a:ext cx="2584374" cy="4594452"/>
          </a:xfrm>
          <a:prstGeom prst="rect">
            <a:avLst/>
          </a:prstGeom>
          <a:noFill/>
          <a:ln>
            <a:noFill/>
          </a:ln>
        </p:spPr>
      </p:pic>
      <p:pic>
        <p:nvPicPr>
          <p:cNvPr id="186" name="Google Shape;186;p26"/>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6201" y="8155763"/>
            <a:ext cx="4373402" cy="2460038"/>
          </a:xfrm>
          <a:prstGeom prst="rect">
            <a:avLst/>
          </a:prstGeom>
          <a:noFill/>
          <a:ln>
            <a:noFill/>
          </a:ln>
        </p:spPr>
      </p:pic>
      <p:sp>
        <p:nvSpPr>
          <p:cNvPr id="187" name="Google Shape;187;p26"/>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txBox="1"/>
          <p:nvPr/>
        </p:nvSpPr>
        <p:spPr>
          <a:xfrm>
            <a:off x="224000" y="293725"/>
            <a:ext cx="4018800" cy="5110200"/>
          </a:xfrm>
          <a:prstGeom prst="rect">
            <a:avLst/>
          </a:prstGeom>
          <a:solidFill>
            <a:srgbClr val="D1E8C7">
              <a:alpha val="63129"/>
            </a:srgbClr>
          </a:solidFill>
          <a:ln>
            <a:noFill/>
          </a:ln>
          <a:effectLst>
            <a:outerShdw blurRad="57150" dist="19050" dir="5400000" algn="bl" rotWithShape="0">
              <a:srgbClr val="93C47D"/>
            </a:outerShdw>
          </a:effectLst>
        </p:spPr>
        <p:txBody>
          <a:bodyPr spcFirstLastPara="1" wrap="square" lIns="91425" tIns="91425" rIns="91425" bIns="91425" anchor="t" anchorCtr="0">
            <a:spAutoFit/>
          </a:bodyPr>
          <a:lstStyle/>
          <a:p>
            <a:pPr marL="0" marR="0" lvl="0" indent="0" algn="ctr" rtl="0">
              <a:spcBef>
                <a:spcPts val="0"/>
              </a:spcBef>
              <a:spcAft>
                <a:spcPts val="0"/>
              </a:spcAft>
              <a:buNone/>
            </a:pPr>
            <a:endParaRPr sz="2000" i="1"/>
          </a:p>
          <a:p>
            <a:pPr marL="0" marR="0" lvl="0" indent="0" algn="ctr" rtl="0">
              <a:spcBef>
                <a:spcPts val="0"/>
              </a:spcBef>
              <a:spcAft>
                <a:spcPts val="0"/>
              </a:spcAft>
              <a:buNone/>
            </a:pPr>
            <a:r>
              <a:rPr lang="en" sz="2000" i="1"/>
              <a:t>I am still buzzing about the whole experience, I can't thank you enough for including our school in such an</a:t>
            </a:r>
            <a:endParaRPr sz="2000" i="1"/>
          </a:p>
          <a:p>
            <a:pPr marL="0" marR="0" lvl="0" indent="0" algn="ctr" rtl="0">
              <a:spcBef>
                <a:spcPts val="0"/>
              </a:spcBef>
              <a:spcAft>
                <a:spcPts val="0"/>
              </a:spcAft>
              <a:buNone/>
            </a:pPr>
            <a:r>
              <a:rPr lang="en" sz="2000" i="1"/>
              <a:t>amazing project.</a:t>
            </a:r>
            <a:endParaRPr sz="2000" i="1"/>
          </a:p>
          <a:p>
            <a:pPr marL="0" marR="0" lvl="0" indent="0" algn="ctr" rtl="0">
              <a:spcBef>
                <a:spcPts val="0"/>
              </a:spcBef>
              <a:spcAft>
                <a:spcPts val="0"/>
              </a:spcAft>
              <a:buNone/>
            </a:pPr>
            <a:r>
              <a:rPr lang="en" sz="2000" i="1"/>
              <a:t>Year 5 have had the best few days and the parents are so grateful too. They have completed a fact file about</a:t>
            </a:r>
            <a:endParaRPr sz="2000" i="1"/>
          </a:p>
          <a:p>
            <a:pPr marL="0" marR="0" lvl="0" indent="0" algn="ctr" rtl="0">
              <a:spcBef>
                <a:spcPts val="0"/>
              </a:spcBef>
              <a:spcAft>
                <a:spcPts val="0"/>
              </a:spcAft>
              <a:buNone/>
            </a:pPr>
            <a:r>
              <a:rPr lang="en" sz="2000" i="1"/>
              <a:t>their animals and written thank you cards.</a:t>
            </a:r>
            <a:endParaRPr sz="2000" i="1"/>
          </a:p>
          <a:p>
            <a:pPr marL="0" marR="0" lvl="0" indent="0" algn="ctr" rtl="0">
              <a:spcBef>
                <a:spcPts val="0"/>
              </a:spcBef>
              <a:spcAft>
                <a:spcPts val="0"/>
              </a:spcAft>
              <a:buNone/>
            </a:pPr>
            <a:endParaRPr sz="2000" i="1"/>
          </a:p>
          <a:p>
            <a:pPr marL="0" marR="0" lvl="0" indent="0" algn="ctr" rtl="0">
              <a:spcBef>
                <a:spcPts val="0"/>
              </a:spcBef>
              <a:spcAft>
                <a:spcPts val="0"/>
              </a:spcAft>
              <a:buNone/>
            </a:pPr>
            <a:r>
              <a:rPr lang="en" sz="2000" b="1" i="1"/>
              <a:t>Julia Finn, Forest School Teacher, Radford Semele Primary School</a:t>
            </a:r>
            <a:endParaRPr sz="2000" i="1"/>
          </a:p>
        </p:txBody>
      </p:sp>
      <p:pic>
        <p:nvPicPr>
          <p:cNvPr id="193" name="Google Shape;193;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328946" y="293725"/>
            <a:ext cx="2874505" cy="5110200"/>
          </a:xfrm>
          <a:prstGeom prst="rect">
            <a:avLst/>
          </a:prstGeom>
          <a:noFill/>
          <a:ln>
            <a:noFill/>
          </a:ln>
        </p:spPr>
      </p:pic>
      <p:pic>
        <p:nvPicPr>
          <p:cNvPr id="194" name="Google Shape;194;p27"/>
          <p:cNvPicPr preferRelativeResize="0"/>
          <p:nvPr/>
        </p:nvPicPr>
        <p:blipFill rotWithShape="1">
          <a:blip r:embed="rId4" cstate="email">
            <a:alphaModFix/>
            <a:extLst>
              <a:ext uri="{28A0092B-C50C-407E-A947-70E740481C1C}">
                <a14:useLocalDpi xmlns:a14="http://schemas.microsoft.com/office/drawing/2010/main"/>
              </a:ext>
            </a:extLst>
          </a:blip>
          <a:srcRect l="182" r="163"/>
          <a:stretch/>
        </p:blipFill>
        <p:spPr>
          <a:xfrm>
            <a:off x="76200" y="6379400"/>
            <a:ext cx="4018801" cy="3314226"/>
          </a:xfrm>
          <a:prstGeom prst="rect">
            <a:avLst/>
          </a:prstGeom>
          <a:noFill/>
          <a:ln>
            <a:noFill/>
          </a:ln>
        </p:spPr>
      </p:pic>
      <p:sp>
        <p:nvSpPr>
          <p:cNvPr id="195" name="Google Shape;195;p27"/>
          <p:cNvSpPr txBox="1"/>
          <p:nvPr/>
        </p:nvSpPr>
        <p:spPr>
          <a:xfrm>
            <a:off x="4062200" y="6052225"/>
            <a:ext cx="3408000" cy="4186800"/>
          </a:xfrm>
          <a:prstGeom prst="rect">
            <a:avLst/>
          </a:prstGeom>
          <a:solidFill>
            <a:srgbClr val="D1E8C7">
              <a:alpha val="63129"/>
            </a:srgbClr>
          </a:solidFill>
          <a:ln>
            <a:noFill/>
          </a:ln>
          <a:effectLst>
            <a:outerShdw blurRad="57150" dist="19050" dir="5400000" algn="bl" rotWithShape="0">
              <a:srgbClr val="93C47D"/>
            </a:outerShdw>
          </a:effectLst>
        </p:spPr>
        <p:txBody>
          <a:bodyPr spcFirstLastPara="1" wrap="square" lIns="91425" tIns="91425" rIns="91425" bIns="91425" anchor="t" anchorCtr="0">
            <a:spAutoFit/>
          </a:bodyPr>
          <a:lstStyle/>
          <a:p>
            <a:pPr marL="0" marR="0" lvl="0" indent="0" algn="ctr" rtl="0">
              <a:spcBef>
                <a:spcPts val="0"/>
              </a:spcBef>
              <a:spcAft>
                <a:spcPts val="0"/>
              </a:spcAft>
              <a:buNone/>
            </a:pPr>
            <a:r>
              <a:rPr lang="en" sz="2000" i="1">
                <a:solidFill>
                  <a:srgbClr val="000000"/>
                </a:solidFill>
              </a:rPr>
              <a:t>“Tom and I have lived on this land for around 20 years and we hope to be here for a lot longer. </a:t>
            </a:r>
            <a:endParaRPr sz="2000" i="1">
              <a:solidFill>
                <a:srgbClr val="000000"/>
              </a:solidFill>
            </a:endParaRPr>
          </a:p>
          <a:p>
            <a:pPr marL="0" marR="0" lvl="0" indent="0" algn="ctr" rtl="0">
              <a:spcBef>
                <a:spcPts val="0"/>
              </a:spcBef>
              <a:spcAft>
                <a:spcPts val="0"/>
              </a:spcAft>
              <a:buNone/>
            </a:pPr>
            <a:r>
              <a:rPr lang="en" sz="2000" i="1">
                <a:solidFill>
                  <a:srgbClr val="000000"/>
                </a:solidFill>
              </a:rPr>
              <a:t>Together with our children, we will watch and protect these trees as they grow.</a:t>
            </a:r>
            <a:endParaRPr sz="2000" i="1">
              <a:solidFill>
                <a:srgbClr val="000000"/>
              </a:solidFill>
            </a:endParaRPr>
          </a:p>
          <a:p>
            <a:pPr marL="0" marR="0" lvl="0" indent="0" algn="ctr" rtl="0">
              <a:spcBef>
                <a:spcPts val="0"/>
              </a:spcBef>
              <a:spcAft>
                <a:spcPts val="0"/>
              </a:spcAft>
              <a:buNone/>
            </a:pPr>
            <a:r>
              <a:rPr lang="en" sz="2000" i="1">
                <a:solidFill>
                  <a:srgbClr val="000000"/>
                </a:solidFill>
              </a:rPr>
              <a:t>We are so pleased to see all your lovely smiling faces enjoying the Children’s Forest today”.</a:t>
            </a:r>
            <a:endParaRPr sz="2000" i="1">
              <a:solidFill>
                <a:srgbClr val="000000"/>
              </a:solidFill>
            </a:endParaRPr>
          </a:p>
          <a:p>
            <a:pPr marL="0" marR="0" lvl="0" indent="0" algn="ctr" rtl="0">
              <a:spcBef>
                <a:spcPts val="0"/>
              </a:spcBef>
              <a:spcAft>
                <a:spcPts val="0"/>
              </a:spcAft>
              <a:buNone/>
            </a:pPr>
            <a:r>
              <a:rPr lang="en" sz="2000" b="1" i="1">
                <a:solidFill>
                  <a:srgbClr val="000000"/>
                </a:solidFill>
              </a:rPr>
              <a:t>Caz Ingall, Guardian Landowner</a:t>
            </a:r>
            <a:endParaRPr sz="2000" b="1" i="1">
              <a:solidFill>
                <a:srgbClr val="000000"/>
              </a:solidFill>
            </a:endParaRPr>
          </a:p>
        </p:txBody>
      </p:sp>
      <p:sp>
        <p:nvSpPr>
          <p:cNvPr id="196" name="Google Shape;196;p27"/>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pic>
        <p:nvPicPr>
          <p:cNvPr id="202" name="Google Shape;202;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64926" y="350151"/>
            <a:ext cx="4713424" cy="3535075"/>
          </a:xfrm>
          <a:prstGeom prst="rect">
            <a:avLst/>
          </a:prstGeom>
          <a:noFill/>
          <a:ln>
            <a:noFill/>
          </a:ln>
        </p:spPr>
      </p:pic>
      <p:pic>
        <p:nvPicPr>
          <p:cNvPr id="203" name="Google Shape;203;p2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016705" y="6515499"/>
            <a:ext cx="5365494" cy="4024101"/>
          </a:xfrm>
          <a:prstGeom prst="rect">
            <a:avLst/>
          </a:prstGeom>
          <a:noFill/>
          <a:ln>
            <a:noFill/>
          </a:ln>
        </p:spPr>
      </p:pic>
      <p:sp>
        <p:nvSpPr>
          <p:cNvPr id="204" name="Google Shape;204;p28"/>
          <p:cNvSpPr txBox="1"/>
          <p:nvPr/>
        </p:nvSpPr>
        <p:spPr>
          <a:xfrm>
            <a:off x="3556425" y="925675"/>
            <a:ext cx="3879300" cy="3570900"/>
          </a:xfrm>
          <a:prstGeom prst="rect">
            <a:avLst/>
          </a:prstGeom>
          <a:solidFill>
            <a:srgbClr val="D1E8C7"/>
          </a:solidFill>
          <a:ln>
            <a:noFill/>
          </a:ln>
          <a:effectLst>
            <a:outerShdw blurRad="57150" dist="19050" dir="5400000" algn="bl" rotWithShape="0">
              <a:srgbClr val="93C47D"/>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000"/>
              <a:t>The summer of 2022 was extremely hot, dry with very little rain and temperatures regularly over 30 degrees.</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t>Thankfully most of the trees survived - regular watering by volunteers and the mulch around the base of each tree appears to have helped keep moisture in. </a:t>
            </a:r>
            <a:endParaRPr sz="2000"/>
          </a:p>
        </p:txBody>
      </p:sp>
      <p:sp>
        <p:nvSpPr>
          <p:cNvPr id="205" name="Google Shape;205;p28"/>
          <p:cNvSpPr txBox="1"/>
          <p:nvPr/>
        </p:nvSpPr>
        <p:spPr>
          <a:xfrm>
            <a:off x="164925" y="4737550"/>
            <a:ext cx="3467700" cy="4186800"/>
          </a:xfrm>
          <a:prstGeom prst="rect">
            <a:avLst/>
          </a:prstGeom>
          <a:solidFill>
            <a:srgbClr val="D1E8C7"/>
          </a:solidFill>
          <a:ln>
            <a:noFill/>
          </a:ln>
          <a:effectLst>
            <a:outerShdw blurRad="57150" dist="19050" dir="5400000" algn="bl" rotWithShape="0">
              <a:srgbClr val="93C47D"/>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000"/>
              <a:t>Most varieties of trees have survived and grown well - with the exception of Alder. Out of the 50 that were planted, less than half survived. </a:t>
            </a:r>
            <a:endParaRPr sz="2000"/>
          </a:p>
          <a:p>
            <a:pPr marL="0" lvl="0" indent="0" algn="l" rtl="0">
              <a:spcBef>
                <a:spcPts val="0"/>
              </a:spcBef>
              <a:spcAft>
                <a:spcPts val="0"/>
              </a:spcAft>
              <a:buNone/>
            </a:pPr>
            <a:r>
              <a:rPr lang="en" sz="2000"/>
              <a:t>Scots Pine also seems to have struggled.</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 sz="2000"/>
              <a:t>We will take lessons learnt forward into next year’s planting season and future choice of tree varieties.</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2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12498" y="7225400"/>
            <a:ext cx="3042300" cy="2806700"/>
          </a:xfrm>
          <a:prstGeom prst="rect">
            <a:avLst/>
          </a:prstGeom>
          <a:noFill/>
          <a:ln>
            <a:noFill/>
          </a:ln>
        </p:spPr>
      </p:pic>
      <p:pic>
        <p:nvPicPr>
          <p:cNvPr id="211" name="Google Shape;211;p2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00606" y="2114100"/>
            <a:ext cx="3720695" cy="4960927"/>
          </a:xfrm>
          <a:prstGeom prst="rect">
            <a:avLst/>
          </a:prstGeom>
          <a:noFill/>
          <a:ln>
            <a:noFill/>
          </a:ln>
        </p:spPr>
      </p:pic>
      <p:pic>
        <p:nvPicPr>
          <p:cNvPr id="212" name="Google Shape;212;p2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4353625" y="3277644"/>
            <a:ext cx="2895700" cy="5147399"/>
          </a:xfrm>
          <a:prstGeom prst="rect">
            <a:avLst/>
          </a:prstGeom>
          <a:noFill/>
          <a:ln>
            <a:noFill/>
          </a:ln>
        </p:spPr>
      </p:pic>
      <p:sp>
        <p:nvSpPr>
          <p:cNvPr id="213" name="Google Shape;213;p29"/>
          <p:cNvSpPr txBox="1"/>
          <p:nvPr/>
        </p:nvSpPr>
        <p:spPr>
          <a:xfrm>
            <a:off x="2121425" y="275775"/>
            <a:ext cx="5127900" cy="2339700"/>
          </a:xfrm>
          <a:prstGeom prst="rect">
            <a:avLst/>
          </a:prstGeom>
          <a:solidFill>
            <a:srgbClr val="D1E8C7"/>
          </a:solid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SzPts val="1100"/>
              <a:buFont typeface="Arial"/>
              <a:buNone/>
            </a:pPr>
            <a:r>
              <a:rPr lang="en" sz="2000" b="1"/>
              <a:t>Thank you!</a:t>
            </a:r>
            <a:endParaRPr sz="2000" b="1"/>
          </a:p>
          <a:p>
            <a:pPr marL="0" lvl="0" indent="0" algn="ctr" rtl="0">
              <a:spcBef>
                <a:spcPts val="0"/>
              </a:spcBef>
              <a:spcAft>
                <a:spcPts val="0"/>
              </a:spcAft>
              <a:buClr>
                <a:srgbClr val="000000"/>
              </a:buClr>
              <a:buSzPts val="1100"/>
              <a:buFont typeface="Arial"/>
              <a:buNone/>
            </a:pPr>
            <a:endParaRPr sz="2000"/>
          </a:p>
          <a:p>
            <a:pPr marL="0" lvl="0" indent="0" algn="ctr" rtl="0">
              <a:spcBef>
                <a:spcPts val="0"/>
              </a:spcBef>
              <a:spcAft>
                <a:spcPts val="0"/>
              </a:spcAft>
              <a:buClr>
                <a:srgbClr val="000000"/>
              </a:buClr>
              <a:buSzPts val="1100"/>
              <a:buFont typeface="Arial"/>
              <a:buNone/>
            </a:pPr>
            <a:r>
              <a:rPr lang="en" sz="2000"/>
              <a:t>For further details about this project please contact </a:t>
            </a:r>
            <a:r>
              <a:rPr lang="en" sz="2000">
                <a:solidFill>
                  <a:schemeClr val="dk1"/>
                </a:solidFill>
              </a:rPr>
              <a:t>Achieving Results in Communities (ARC): </a:t>
            </a:r>
            <a:r>
              <a:rPr lang="en" sz="2000" b="1" u="sng">
                <a:solidFill>
                  <a:srgbClr val="0097A7"/>
                </a:solidFill>
                <a:hlinkClick r:id="rId6">
                  <a:extLst>
                    <a:ext uri="{A12FA001-AC4F-418D-AE19-62706E023703}">
                      <ahyp:hlinkClr xmlns:ahyp="http://schemas.microsoft.com/office/drawing/2018/hyperlinkcolor" val="tx"/>
                    </a:ext>
                  </a:extLst>
                </a:hlinkClick>
              </a:rPr>
              <a:t>Childrensforest@arccic.co.uk</a:t>
            </a:r>
            <a:endParaRPr sz="2000"/>
          </a:p>
          <a:p>
            <a:pPr marL="0" lvl="0" indent="0" algn="ctr" rtl="0">
              <a:spcBef>
                <a:spcPts val="0"/>
              </a:spcBef>
              <a:spcAft>
                <a:spcPts val="0"/>
              </a:spcAft>
              <a:buNone/>
            </a:pPr>
            <a:r>
              <a:rPr lang="en" sz="2000"/>
              <a:t>visit our website: </a:t>
            </a:r>
            <a:r>
              <a:rPr lang="en" sz="2000" b="1" u="sng">
                <a:solidFill>
                  <a:srgbClr val="0097A7"/>
                </a:solidFill>
                <a:hlinkClick r:id="rId7">
                  <a:extLst>
                    <a:ext uri="{A12FA001-AC4F-418D-AE19-62706E023703}">
                      <ahyp:hlinkClr xmlns:ahyp="http://schemas.microsoft.com/office/drawing/2018/hyperlinkcolor" val="tx"/>
                    </a:ext>
                  </a:extLst>
                </a:hlinkClick>
              </a:rPr>
              <a:t>www.arccic.co.uk/childrensforest</a:t>
            </a:r>
            <a:endParaRPr sz="2000"/>
          </a:p>
        </p:txBody>
      </p:sp>
      <p:sp>
        <p:nvSpPr>
          <p:cNvPr id="214" name="Google Shape;214;p29"/>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309100" y="278800"/>
            <a:ext cx="6996900" cy="1416000"/>
          </a:xfrm>
          <a:prstGeom prst="rect">
            <a:avLst/>
          </a:prstGeom>
          <a:solidFill>
            <a:srgbClr val="B6D7A8">
              <a:alpha val="62570"/>
            </a:srgbClr>
          </a:solidFill>
          <a:ln>
            <a:noFill/>
          </a:ln>
          <a:effectLst>
            <a:outerShdw blurRad="57150" dist="19050" dir="5400000" algn="bl" rotWithShape="0">
              <a:srgbClr val="93C47D"/>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rPr>
              <a:t>In July 2021 ARC (Achieving Results in Communities) CIC received funding from Warwickshire County Council’s Green Shoots Climate Resilience Fund to plant a Children’s Forest at Leasowe Farm in Radford Semele.</a:t>
            </a:r>
            <a:endParaRPr sz="2000" b="1">
              <a:solidFill>
                <a:schemeClr val="dk1"/>
              </a:solidFill>
              <a:latin typeface="Lexend"/>
              <a:ea typeface="Lexend"/>
              <a:cs typeface="Lexend"/>
              <a:sym typeface="Lexend"/>
            </a:endParaRPr>
          </a:p>
        </p:txBody>
      </p:sp>
      <p:sp>
        <p:nvSpPr>
          <p:cNvPr id="69" name="Google Shape;69;p14"/>
          <p:cNvSpPr txBox="1"/>
          <p:nvPr/>
        </p:nvSpPr>
        <p:spPr>
          <a:xfrm>
            <a:off x="281550" y="6425475"/>
            <a:ext cx="6996900" cy="2955300"/>
          </a:xfrm>
          <a:prstGeom prst="rect">
            <a:avLst/>
          </a:prstGeom>
          <a:solidFill>
            <a:srgbClr val="B6D7A8">
              <a:alpha val="62570"/>
            </a:srgbClr>
          </a:solidFill>
          <a:ln>
            <a:noFill/>
          </a:ln>
          <a:effectLst>
            <a:outerShdw blurRad="57150" dist="19050" dir="5400000" algn="bl" rotWithShape="0">
              <a:srgbClr val="93C47D"/>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rPr>
              <a:t>The project had an initial 2 year time frame, with a number of aims and intentions:</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Nurturing a deeper connection to nature by engaging children, families and the wider community in planting, tending and caring for trees.</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Encourage an understanding of the importance of trees in mitigation against climate change</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Ensure 2600 trees are growing in a 4 acre field in the Children’s Forest at Leasowe Farm</a:t>
            </a:r>
            <a:endParaRPr sz="2000" b="1">
              <a:solidFill>
                <a:schemeClr val="dk1"/>
              </a:solidFill>
              <a:latin typeface="Lexend"/>
              <a:ea typeface="Lexend"/>
              <a:cs typeface="Lexend"/>
              <a:sym typeface="Lexend"/>
            </a:endParaRPr>
          </a:p>
        </p:txBody>
      </p:sp>
      <p:pic>
        <p:nvPicPr>
          <p:cNvPr id="70" name="Google Shape;70;p14"/>
          <p:cNvPicPr preferRelativeResize="0"/>
          <p:nvPr/>
        </p:nvPicPr>
        <p:blipFill rotWithShape="1">
          <a:blip r:embed="rId3" cstate="email">
            <a:alphaModFix/>
            <a:extLst>
              <a:ext uri="{28A0092B-C50C-407E-A947-70E740481C1C}">
                <a14:useLocalDpi xmlns:a14="http://schemas.microsoft.com/office/drawing/2010/main"/>
              </a:ext>
            </a:extLst>
          </a:blip>
          <a:srcRect r="129" b="213"/>
          <a:stretch/>
        </p:blipFill>
        <p:spPr>
          <a:xfrm>
            <a:off x="1003113" y="1847200"/>
            <a:ext cx="5248975" cy="4154001"/>
          </a:xfrm>
          <a:prstGeom prst="rect">
            <a:avLst/>
          </a:prstGeom>
          <a:noFill/>
          <a:ln>
            <a:noFill/>
          </a:ln>
        </p:spPr>
      </p:pic>
      <p:sp>
        <p:nvSpPr>
          <p:cNvPr id="71" name="Google Shape;71;p14"/>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003156" y="2443913"/>
            <a:ext cx="5300494" cy="5295586"/>
          </a:xfrm>
          <a:prstGeom prst="rect">
            <a:avLst/>
          </a:prstGeom>
          <a:noFill/>
          <a:ln>
            <a:noFill/>
          </a:ln>
        </p:spPr>
      </p:pic>
      <p:sp>
        <p:nvSpPr>
          <p:cNvPr id="77" name="Google Shape;77;p15"/>
          <p:cNvSpPr txBox="1"/>
          <p:nvPr/>
        </p:nvSpPr>
        <p:spPr>
          <a:xfrm>
            <a:off x="401125" y="228600"/>
            <a:ext cx="6704400" cy="2031900"/>
          </a:xfrm>
          <a:prstGeom prst="rect">
            <a:avLst/>
          </a:prstGeom>
          <a:solidFill>
            <a:srgbClr val="B6D7A8">
              <a:alpha val="62570"/>
            </a:srgbClr>
          </a:solidFill>
          <a:ln>
            <a:noFill/>
          </a:ln>
          <a:effectLst>
            <a:outerShdw blurRad="57150" dist="19050" dir="5400000" algn="bl" rotWithShape="0">
              <a:srgbClr val="93C47D"/>
            </a:outerShdw>
          </a:effectLst>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2000">
                <a:solidFill>
                  <a:schemeClr val="accent2"/>
                </a:solidFill>
              </a:rPr>
              <a:t>The project is underpinned by the Leasowe Land Regeneration Steering Group which was formed in late 2020 made up of </a:t>
            </a:r>
            <a:endParaRPr sz="2000">
              <a:solidFill>
                <a:schemeClr val="accent2"/>
              </a:solidFill>
            </a:endParaRPr>
          </a:p>
          <a:p>
            <a:pPr marL="457200" lvl="0" indent="-355600" algn="ctr" rtl="0">
              <a:spcBef>
                <a:spcPts val="0"/>
              </a:spcBef>
              <a:spcAft>
                <a:spcPts val="0"/>
              </a:spcAft>
              <a:buClr>
                <a:schemeClr val="accent2"/>
              </a:buClr>
              <a:buSzPts val="2000"/>
              <a:buChar char="-"/>
            </a:pPr>
            <a:r>
              <a:rPr lang="en" sz="2000">
                <a:solidFill>
                  <a:schemeClr val="accent2"/>
                </a:solidFill>
              </a:rPr>
              <a:t>5 representatives from ARC</a:t>
            </a:r>
            <a:endParaRPr sz="2000">
              <a:solidFill>
                <a:schemeClr val="accent2"/>
              </a:solidFill>
            </a:endParaRPr>
          </a:p>
          <a:p>
            <a:pPr marL="457200" lvl="0" indent="-355600" algn="ctr" rtl="0">
              <a:spcBef>
                <a:spcPts val="0"/>
              </a:spcBef>
              <a:spcAft>
                <a:spcPts val="0"/>
              </a:spcAft>
              <a:buClr>
                <a:schemeClr val="accent2"/>
              </a:buClr>
              <a:buSzPts val="2000"/>
              <a:buChar char="-"/>
            </a:pPr>
            <a:r>
              <a:rPr lang="en" sz="2000">
                <a:solidFill>
                  <a:schemeClr val="accent2"/>
                </a:solidFill>
              </a:rPr>
              <a:t>2 members of the Ingall Family (land owners)</a:t>
            </a:r>
            <a:endParaRPr sz="2000">
              <a:solidFill>
                <a:schemeClr val="accent2"/>
              </a:solidFill>
            </a:endParaRPr>
          </a:p>
          <a:p>
            <a:pPr marL="457200" lvl="0" indent="-355600" algn="ctr" rtl="0">
              <a:spcBef>
                <a:spcPts val="0"/>
              </a:spcBef>
              <a:spcAft>
                <a:spcPts val="0"/>
              </a:spcAft>
              <a:buClr>
                <a:schemeClr val="accent2"/>
              </a:buClr>
              <a:buSzPts val="2000"/>
              <a:buChar char="-"/>
            </a:pPr>
            <a:r>
              <a:rPr lang="en" sz="2000">
                <a:solidFill>
                  <a:schemeClr val="accent2"/>
                </a:solidFill>
              </a:rPr>
              <a:t>3 other passionate members of the community</a:t>
            </a:r>
            <a:endParaRPr sz="2000">
              <a:solidFill>
                <a:schemeClr val="accent2"/>
              </a:solidFill>
            </a:endParaRPr>
          </a:p>
        </p:txBody>
      </p:sp>
      <p:sp>
        <p:nvSpPr>
          <p:cNvPr id="78" name="Google Shape;78;p15"/>
          <p:cNvSpPr txBox="1"/>
          <p:nvPr/>
        </p:nvSpPr>
        <p:spPr>
          <a:xfrm>
            <a:off x="567450" y="7804225"/>
            <a:ext cx="6425100" cy="1723800"/>
          </a:xfrm>
          <a:prstGeom prst="rect">
            <a:avLst/>
          </a:prstGeom>
          <a:solidFill>
            <a:srgbClr val="B6D7A8">
              <a:alpha val="62570"/>
            </a:srgbClr>
          </a:solidFill>
          <a:ln>
            <a:noFill/>
          </a:ln>
          <a:effectLst>
            <a:outerShdw blurRad="57150" dist="19050" dir="5400000" algn="bl" rotWithShape="0">
              <a:srgbClr val="93C47D"/>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accent2"/>
                </a:solidFill>
              </a:rPr>
              <a:t>It has been vital to the success of this project that there is a mix of representatives informing decision making along the way. </a:t>
            </a:r>
            <a:endParaRPr sz="2000">
              <a:solidFill>
                <a:schemeClr val="accent2"/>
              </a:solidFill>
            </a:endParaRPr>
          </a:p>
          <a:p>
            <a:pPr marL="0" lvl="0" indent="0" algn="ctr" rtl="0">
              <a:spcBef>
                <a:spcPts val="0"/>
              </a:spcBef>
              <a:spcAft>
                <a:spcPts val="0"/>
              </a:spcAft>
              <a:buNone/>
            </a:pPr>
            <a:r>
              <a:rPr lang="en" sz="2000">
                <a:solidFill>
                  <a:schemeClr val="accent2"/>
                </a:solidFill>
              </a:rPr>
              <a:t>Currently the group is an informal Steering Group with the future intention of becoming formalised/constituted</a:t>
            </a:r>
            <a:endParaRPr sz="2000">
              <a:solidFill>
                <a:schemeClr val="accent2"/>
              </a:solidFill>
            </a:endParaRPr>
          </a:p>
        </p:txBody>
      </p:sp>
      <p:sp>
        <p:nvSpPr>
          <p:cNvPr id="79" name="Google Shape;79;p15"/>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6"/>
          <p:cNvPicPr preferRelativeResize="0"/>
          <p:nvPr/>
        </p:nvPicPr>
        <p:blipFill rotWithShape="1">
          <a:blip r:embed="rId3" cstate="email">
            <a:alphaModFix/>
            <a:extLst>
              <a:ext uri="{28A0092B-C50C-407E-A947-70E740481C1C}">
                <a14:useLocalDpi xmlns:a14="http://schemas.microsoft.com/office/drawing/2010/main"/>
              </a:ext>
            </a:extLst>
          </a:blip>
          <a:srcRect l="18" t="-13964" b="249"/>
          <a:stretch/>
        </p:blipFill>
        <p:spPr>
          <a:xfrm>
            <a:off x="0" y="-239850"/>
            <a:ext cx="7110600" cy="3787399"/>
          </a:xfrm>
          <a:prstGeom prst="rect">
            <a:avLst/>
          </a:prstGeom>
          <a:noFill/>
          <a:ln>
            <a:noFill/>
          </a:ln>
        </p:spPr>
      </p:pic>
      <p:pic>
        <p:nvPicPr>
          <p:cNvPr id="85" name="Google Shape;85;p16"/>
          <p:cNvPicPr preferRelativeResize="0"/>
          <p:nvPr/>
        </p:nvPicPr>
        <p:blipFill rotWithShape="1">
          <a:blip r:embed="rId4" cstate="email">
            <a:alphaModFix/>
            <a:extLst>
              <a:ext uri="{28A0092B-C50C-407E-A947-70E740481C1C}">
                <a14:useLocalDpi xmlns:a14="http://schemas.microsoft.com/office/drawing/2010/main"/>
              </a:ext>
            </a:extLst>
          </a:blip>
          <a:srcRect l="93" t="158" b="133"/>
          <a:stretch/>
        </p:blipFill>
        <p:spPr>
          <a:xfrm>
            <a:off x="4976375" y="-29175"/>
            <a:ext cx="2583901" cy="3565599"/>
          </a:xfrm>
          <a:prstGeom prst="rect">
            <a:avLst/>
          </a:prstGeom>
          <a:noFill/>
          <a:ln>
            <a:noFill/>
          </a:ln>
        </p:spPr>
      </p:pic>
      <p:pic>
        <p:nvPicPr>
          <p:cNvPr id="86" name="Google Shape;86;p16"/>
          <p:cNvPicPr preferRelativeResize="0"/>
          <p:nvPr/>
        </p:nvPicPr>
        <p:blipFill rotWithShape="1">
          <a:blip r:embed="rId5" cstate="email">
            <a:alphaModFix/>
            <a:extLst>
              <a:ext uri="{28A0092B-C50C-407E-A947-70E740481C1C}">
                <a14:useLocalDpi xmlns:a14="http://schemas.microsoft.com/office/drawing/2010/main"/>
              </a:ext>
            </a:extLst>
          </a:blip>
          <a:srcRect t="135"/>
          <a:stretch/>
        </p:blipFill>
        <p:spPr>
          <a:xfrm>
            <a:off x="0" y="7722975"/>
            <a:ext cx="7559997" cy="3056475"/>
          </a:xfrm>
          <a:prstGeom prst="rect">
            <a:avLst/>
          </a:prstGeom>
          <a:noFill/>
          <a:ln>
            <a:noFill/>
          </a:ln>
        </p:spPr>
      </p:pic>
      <p:sp>
        <p:nvSpPr>
          <p:cNvPr id="87" name="Google Shape;87;p16"/>
          <p:cNvSpPr txBox="1"/>
          <p:nvPr/>
        </p:nvSpPr>
        <p:spPr>
          <a:xfrm>
            <a:off x="428100" y="3709100"/>
            <a:ext cx="6834900" cy="3879000"/>
          </a:xfrm>
          <a:prstGeom prst="rect">
            <a:avLst/>
          </a:prstGeom>
          <a:solidFill>
            <a:srgbClr val="B6D7A8">
              <a:alpha val="62570"/>
            </a:srgbClr>
          </a:solidFill>
          <a:ln>
            <a:noFill/>
          </a:ln>
          <a:effectLst>
            <a:outerShdw blurRad="57150" dist="19050" dir="5400000" algn="bl" rotWithShape="0">
              <a:srgbClr val="93C47D">
                <a:alpha val="99000"/>
              </a:srgbClr>
            </a:outerShdw>
          </a:effectLst>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2000">
                <a:solidFill>
                  <a:schemeClr val="dk1"/>
                </a:solidFill>
              </a:rPr>
              <a:t>Achieving Results in Communities (ARC) are a local community organisation that has been working for over 10 years to enhance access to, and management of, the natural environment to benefit the physical and mental health and wellbeing of local people. </a:t>
            </a:r>
            <a:endParaRPr sz="2000">
              <a:solidFill>
                <a:schemeClr val="dk1"/>
              </a:solidFill>
            </a:endParaRPr>
          </a:p>
          <a:p>
            <a:pPr marL="0" lvl="0" indent="0" algn="ctr" rtl="0">
              <a:spcBef>
                <a:spcPts val="0"/>
              </a:spcBef>
              <a:spcAft>
                <a:spcPts val="0"/>
              </a:spcAft>
              <a:buNone/>
            </a:pPr>
            <a:endParaRPr sz="2000">
              <a:solidFill>
                <a:schemeClr val="dk1"/>
              </a:solidFill>
            </a:endParaRPr>
          </a:p>
          <a:p>
            <a:pPr marL="0" lvl="0" indent="0" algn="ctr" rtl="0">
              <a:spcBef>
                <a:spcPts val="0"/>
              </a:spcBef>
              <a:spcAft>
                <a:spcPts val="0"/>
              </a:spcAft>
              <a:buNone/>
            </a:pPr>
            <a:r>
              <a:rPr lang="en" sz="2000">
                <a:solidFill>
                  <a:schemeClr val="dk1"/>
                </a:solidFill>
              </a:rPr>
              <a:t>In October 2021, 3 ARC staff members attended a 2 day training weekend led by the national Children’s Forest Project based in Sussex.</a:t>
            </a:r>
            <a:endParaRPr sz="2000">
              <a:solidFill>
                <a:schemeClr val="dk1"/>
              </a:solidFill>
            </a:endParaRPr>
          </a:p>
          <a:p>
            <a:pPr marL="0" lvl="0" indent="0" algn="ctr" rtl="0">
              <a:spcBef>
                <a:spcPts val="0"/>
              </a:spcBef>
              <a:spcAft>
                <a:spcPts val="0"/>
              </a:spcAft>
              <a:buNone/>
            </a:pPr>
            <a:r>
              <a:rPr lang="en" sz="2000">
                <a:solidFill>
                  <a:schemeClr val="dk1"/>
                </a:solidFill>
              </a:rPr>
              <a:t>They were able to bring their learning and experience back to colleagues in Warwick District to plan and deliver the Children’s Forest at Leasowe Farm</a:t>
            </a:r>
            <a:endParaRPr sz="2000" b="1">
              <a:solidFill>
                <a:schemeClr val="dk1"/>
              </a:solidFill>
              <a:latin typeface="Lexend"/>
              <a:ea typeface="Lexend"/>
              <a:cs typeface="Lexend"/>
              <a:sym typeface="Lexend"/>
            </a:endParaRPr>
          </a:p>
        </p:txBody>
      </p:sp>
      <p:sp>
        <p:nvSpPr>
          <p:cNvPr id="88" name="Google Shape;88;p16"/>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7"/>
          <p:cNvPicPr preferRelativeResize="0"/>
          <p:nvPr/>
        </p:nvPicPr>
        <p:blipFill rotWithShape="1">
          <a:blip r:embed="rId3" cstate="email">
            <a:alphaModFix/>
            <a:extLst>
              <a:ext uri="{28A0092B-C50C-407E-A947-70E740481C1C}">
                <a14:useLocalDpi xmlns:a14="http://schemas.microsoft.com/office/drawing/2010/main"/>
              </a:ext>
            </a:extLst>
          </a:blip>
          <a:srcRect l="124" t="197" r="59" b="98"/>
          <a:stretch/>
        </p:blipFill>
        <p:spPr>
          <a:xfrm>
            <a:off x="3670075" y="14575"/>
            <a:ext cx="3889925" cy="2542424"/>
          </a:xfrm>
          <a:prstGeom prst="rect">
            <a:avLst/>
          </a:prstGeom>
          <a:noFill/>
          <a:ln>
            <a:noFill/>
          </a:ln>
        </p:spPr>
      </p:pic>
      <p:pic>
        <p:nvPicPr>
          <p:cNvPr id="94" name="Google Shape;94;p17"/>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90925" y="2688400"/>
            <a:ext cx="4234699" cy="3176024"/>
          </a:xfrm>
          <a:prstGeom prst="rect">
            <a:avLst/>
          </a:prstGeom>
          <a:noFill/>
          <a:ln>
            <a:noFill/>
          </a:ln>
        </p:spPr>
      </p:pic>
      <p:sp>
        <p:nvSpPr>
          <p:cNvPr id="95" name="Google Shape;95;p17"/>
          <p:cNvSpPr txBox="1">
            <a:spLocks noGrp="1"/>
          </p:cNvSpPr>
          <p:nvPr>
            <p:ph type="body" idx="4294967295"/>
          </p:nvPr>
        </p:nvSpPr>
        <p:spPr>
          <a:xfrm>
            <a:off x="4425625" y="2772625"/>
            <a:ext cx="3032700" cy="3324600"/>
          </a:xfrm>
          <a:prstGeom prst="rect">
            <a:avLst/>
          </a:prstGeom>
          <a:solidFill>
            <a:srgbClr val="D1E8C7">
              <a:alpha val="63129"/>
            </a:srgbClr>
          </a:solidFill>
          <a:effectLst>
            <a:outerShdw blurRad="57150" dist="19050" dir="5400000" algn="bl" rotWithShape="0">
              <a:srgbClr val="93C47D"/>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rPr>
              <a:t>1800 trees were received from the Woodland Trust  to plant during winter 2021/22.</a:t>
            </a:r>
            <a:endParaRPr sz="2000">
              <a:solidFill>
                <a:schemeClr val="dk1"/>
              </a:solidFill>
            </a:endParaRPr>
          </a:p>
          <a:p>
            <a:pPr marL="0" lvl="0" indent="0" algn="l" rtl="0">
              <a:spcBef>
                <a:spcPts val="1200"/>
              </a:spcBef>
              <a:spcAft>
                <a:spcPts val="0"/>
              </a:spcAft>
              <a:buNone/>
            </a:pPr>
            <a:r>
              <a:rPr lang="en" sz="2000">
                <a:solidFill>
                  <a:schemeClr val="dk1"/>
                </a:solidFill>
              </a:rPr>
              <a:t>The field was planned and marked out with bamboo canes/ tree stakes</a:t>
            </a:r>
            <a:endParaRPr sz="2000">
              <a:solidFill>
                <a:schemeClr val="dk1"/>
              </a:solidFill>
            </a:endParaRPr>
          </a:p>
          <a:p>
            <a:pPr marL="0" lvl="0" indent="0" algn="l" rtl="0">
              <a:spcBef>
                <a:spcPts val="1200"/>
              </a:spcBef>
              <a:spcAft>
                <a:spcPts val="0"/>
              </a:spcAft>
              <a:buNone/>
            </a:pPr>
            <a:endParaRPr sz="2000">
              <a:solidFill>
                <a:schemeClr val="dk1"/>
              </a:solidFill>
            </a:endParaRPr>
          </a:p>
          <a:p>
            <a:pPr marL="0" lvl="0" indent="0" algn="l" rtl="0">
              <a:spcBef>
                <a:spcPts val="1200"/>
              </a:spcBef>
              <a:spcAft>
                <a:spcPts val="0"/>
              </a:spcAft>
              <a:buNone/>
            </a:pPr>
            <a:endParaRPr sz="2000">
              <a:solidFill>
                <a:schemeClr val="dk1"/>
              </a:solidFill>
            </a:endParaRPr>
          </a:p>
          <a:p>
            <a:pPr marL="0" lvl="0" indent="0" algn="l" rtl="0">
              <a:spcBef>
                <a:spcPts val="1200"/>
              </a:spcBef>
              <a:spcAft>
                <a:spcPts val="1200"/>
              </a:spcAft>
              <a:buNone/>
            </a:pPr>
            <a:endParaRPr sz="2000" b="1"/>
          </a:p>
        </p:txBody>
      </p:sp>
      <p:pic>
        <p:nvPicPr>
          <p:cNvPr id="96" name="Google Shape;96;p17"/>
          <p:cNvPicPr preferRelativeResize="0"/>
          <p:nvPr/>
        </p:nvPicPr>
        <p:blipFill rotWithShape="1">
          <a:blip r:embed="rId5" cstate="email">
            <a:alphaModFix/>
            <a:extLst>
              <a:ext uri="{28A0092B-C50C-407E-A947-70E740481C1C}">
                <a14:useLocalDpi xmlns:a14="http://schemas.microsoft.com/office/drawing/2010/main"/>
              </a:ext>
            </a:extLst>
          </a:blip>
          <a:srcRect l="121" r="245"/>
          <a:stretch/>
        </p:blipFill>
        <p:spPr>
          <a:xfrm>
            <a:off x="3879900" y="6384725"/>
            <a:ext cx="3742500" cy="4252501"/>
          </a:xfrm>
          <a:prstGeom prst="rect">
            <a:avLst/>
          </a:prstGeom>
          <a:noFill/>
          <a:ln>
            <a:noFill/>
          </a:ln>
        </p:spPr>
      </p:pic>
      <p:sp>
        <p:nvSpPr>
          <p:cNvPr id="97" name="Google Shape;97;p17"/>
          <p:cNvSpPr txBox="1">
            <a:spLocks noGrp="1"/>
          </p:cNvSpPr>
          <p:nvPr>
            <p:ph type="body" idx="4294967295"/>
          </p:nvPr>
        </p:nvSpPr>
        <p:spPr>
          <a:xfrm>
            <a:off x="76200" y="6173350"/>
            <a:ext cx="4234800" cy="4458900"/>
          </a:xfrm>
          <a:prstGeom prst="rect">
            <a:avLst/>
          </a:prstGeom>
          <a:solidFill>
            <a:srgbClr val="D1E8C7">
              <a:alpha val="63129"/>
            </a:srgbClr>
          </a:solidFill>
          <a:effectLst>
            <a:outerShdw blurRad="57150" dist="19050" dir="5400000" algn="bl" rotWithShape="0">
              <a:srgbClr val="93C47D"/>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dk1"/>
                </a:solidFill>
              </a:rPr>
              <a:t>Tree mix for Y1: </a:t>
            </a:r>
            <a:r>
              <a:rPr lang="en" sz="2000">
                <a:solidFill>
                  <a:schemeClr val="dk1"/>
                </a:solidFill>
              </a:rPr>
              <a:t>Hazel - 200, Hawthorn - 300, Spindle -100,  Dogwood -100, Crab Apple - 75, Rowan - 50, Field Maple - 75, Blackthorn - 125, Holly - 75 Alder - 50, Silver Birch - 100, Hornbeam -100, Sweet Chestnut - 50, Scots Pine - 100, Wild Cherry - 100, Bird Cherry - 50, Oak - 150.</a:t>
            </a:r>
            <a:endParaRPr sz="2000">
              <a:solidFill>
                <a:schemeClr val="dk1"/>
              </a:solidFill>
            </a:endParaRPr>
          </a:p>
          <a:p>
            <a:pPr marL="0" lvl="0" indent="0" algn="l" rtl="0">
              <a:spcBef>
                <a:spcPts val="1200"/>
              </a:spcBef>
              <a:spcAft>
                <a:spcPts val="0"/>
              </a:spcAft>
              <a:buNone/>
            </a:pPr>
            <a:r>
              <a:rPr lang="en" sz="2000">
                <a:solidFill>
                  <a:schemeClr val="dk1"/>
                </a:solidFill>
              </a:rPr>
              <a:t>They were ‘heeled’ into trenches for winter to be kept safely between planting sessions</a:t>
            </a:r>
            <a:endParaRPr sz="2000">
              <a:solidFill>
                <a:schemeClr val="dk1"/>
              </a:solidFill>
            </a:endParaRPr>
          </a:p>
          <a:p>
            <a:pPr marL="0" lvl="0" indent="0" algn="l" rtl="0">
              <a:spcBef>
                <a:spcPts val="1200"/>
              </a:spcBef>
              <a:spcAft>
                <a:spcPts val="0"/>
              </a:spcAft>
              <a:buNone/>
            </a:pPr>
            <a:endParaRPr sz="2000">
              <a:solidFill>
                <a:schemeClr val="dk1"/>
              </a:solidFill>
            </a:endParaRPr>
          </a:p>
          <a:p>
            <a:pPr marL="0" lvl="0" indent="0" algn="l" rtl="0">
              <a:spcBef>
                <a:spcPts val="1200"/>
              </a:spcBef>
              <a:spcAft>
                <a:spcPts val="1200"/>
              </a:spcAft>
              <a:buNone/>
            </a:pPr>
            <a:endParaRPr sz="2000" b="1"/>
          </a:p>
        </p:txBody>
      </p:sp>
      <p:sp>
        <p:nvSpPr>
          <p:cNvPr id="98" name="Google Shape;98;p17"/>
          <p:cNvSpPr txBox="1">
            <a:spLocks noGrp="1"/>
          </p:cNvSpPr>
          <p:nvPr>
            <p:ph type="body" idx="4294967295"/>
          </p:nvPr>
        </p:nvSpPr>
        <p:spPr>
          <a:xfrm>
            <a:off x="76200" y="93000"/>
            <a:ext cx="3402900" cy="2286600"/>
          </a:xfrm>
          <a:prstGeom prst="rect">
            <a:avLst/>
          </a:prstGeom>
          <a:solidFill>
            <a:srgbClr val="D1E8C7">
              <a:alpha val="63129"/>
            </a:srgbClr>
          </a:solidFill>
          <a:effectLst>
            <a:outerShdw blurRad="57150" dist="19050" dir="5400000" algn="bl" rotWithShape="0">
              <a:srgbClr val="93C47D"/>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rPr>
              <a:t>A representative from The Woodland Trust visited the planting field recommended the mix of trees most suitable for the land and surrounding environment.</a:t>
            </a:r>
            <a:endParaRPr sz="2000">
              <a:solidFill>
                <a:schemeClr val="dk1"/>
              </a:solidFill>
            </a:endParaRPr>
          </a:p>
          <a:p>
            <a:pPr marL="0" lvl="0" indent="0" algn="l" rtl="0">
              <a:spcBef>
                <a:spcPts val="1200"/>
              </a:spcBef>
              <a:spcAft>
                <a:spcPts val="0"/>
              </a:spcAft>
              <a:buNone/>
            </a:pPr>
            <a:endParaRPr sz="2000">
              <a:solidFill>
                <a:schemeClr val="dk1"/>
              </a:solidFill>
            </a:endParaRPr>
          </a:p>
          <a:p>
            <a:pPr marL="0" lvl="0" indent="0" algn="l" rtl="0">
              <a:spcBef>
                <a:spcPts val="1200"/>
              </a:spcBef>
              <a:spcAft>
                <a:spcPts val="1200"/>
              </a:spcAft>
              <a:buNone/>
            </a:pPr>
            <a:endParaRPr sz="2000" b="1"/>
          </a:p>
        </p:txBody>
      </p:sp>
      <p:sp>
        <p:nvSpPr>
          <p:cNvPr id="99" name="Google Shape;99;p17"/>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8"/>
          <p:cNvPicPr preferRelativeResize="0"/>
          <p:nvPr/>
        </p:nvPicPr>
        <p:blipFill rotWithShape="1">
          <a:blip r:embed="rId3" cstate="email">
            <a:alphaModFix/>
            <a:extLst>
              <a:ext uri="{28A0092B-C50C-407E-A947-70E740481C1C}">
                <a14:useLocalDpi xmlns:a14="http://schemas.microsoft.com/office/drawing/2010/main"/>
              </a:ext>
            </a:extLst>
          </a:blip>
          <a:srcRect l="-19146"/>
          <a:stretch/>
        </p:blipFill>
        <p:spPr>
          <a:xfrm>
            <a:off x="3259757" y="0"/>
            <a:ext cx="4268795" cy="2401200"/>
          </a:xfrm>
          <a:prstGeom prst="rect">
            <a:avLst/>
          </a:prstGeom>
          <a:noFill/>
          <a:ln>
            <a:noFill/>
          </a:ln>
        </p:spPr>
      </p:pic>
      <p:pic>
        <p:nvPicPr>
          <p:cNvPr id="105" name="Google Shape;105;p18"/>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02302" y="7702649"/>
            <a:ext cx="5095199" cy="2866049"/>
          </a:xfrm>
          <a:prstGeom prst="rect">
            <a:avLst/>
          </a:prstGeom>
          <a:noFill/>
          <a:ln>
            <a:noFill/>
          </a:ln>
        </p:spPr>
      </p:pic>
      <p:sp>
        <p:nvSpPr>
          <p:cNvPr id="106" name="Google Shape;106;p18"/>
          <p:cNvSpPr txBox="1"/>
          <p:nvPr/>
        </p:nvSpPr>
        <p:spPr>
          <a:xfrm>
            <a:off x="127450" y="355075"/>
            <a:ext cx="4010700" cy="2647500"/>
          </a:xfrm>
          <a:prstGeom prst="rect">
            <a:avLst/>
          </a:prstGeom>
          <a:solidFill>
            <a:srgbClr val="B6D7A8">
              <a:alpha val="62570"/>
            </a:srgbClr>
          </a:solidFill>
          <a:ln>
            <a:noFill/>
          </a:ln>
          <a:effectLst>
            <a:outerShdw blurRad="57150" dist="19050" dir="5400000" algn="bl" rotWithShape="0">
              <a:srgbClr val="93C47D"/>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dk1"/>
                </a:solidFill>
              </a:rPr>
              <a:t>In late November/early December the first visits to the Children’s Forest took place with Year 5 children from Radford Semele Primary School. This was followed by Clapham Terrace and Shrubland Street Primary Schools in Feb/March 2022</a:t>
            </a:r>
            <a:endParaRPr sz="2000" b="1">
              <a:solidFill>
                <a:schemeClr val="dk1"/>
              </a:solidFill>
              <a:latin typeface="Lexend"/>
              <a:ea typeface="Lexend"/>
              <a:cs typeface="Lexend"/>
              <a:sym typeface="Lexend"/>
            </a:endParaRPr>
          </a:p>
        </p:txBody>
      </p:sp>
      <p:pic>
        <p:nvPicPr>
          <p:cNvPr id="107" name="Google Shape;107;p18"/>
          <p:cNvPicPr preferRelativeResize="0"/>
          <p:nvPr/>
        </p:nvPicPr>
        <p:blipFill rotWithShape="1">
          <a:blip r:embed="rId5" cstate="email">
            <a:alphaModFix/>
            <a:extLst>
              <a:ext uri="{28A0092B-C50C-407E-A947-70E740481C1C}">
                <a14:useLocalDpi xmlns:a14="http://schemas.microsoft.com/office/drawing/2010/main"/>
              </a:ext>
            </a:extLst>
          </a:blip>
          <a:srcRect r="107" b="287"/>
          <a:stretch/>
        </p:blipFill>
        <p:spPr>
          <a:xfrm>
            <a:off x="127449" y="3400600"/>
            <a:ext cx="5324626" cy="2963676"/>
          </a:xfrm>
          <a:prstGeom prst="rect">
            <a:avLst/>
          </a:prstGeom>
          <a:noFill/>
          <a:ln>
            <a:noFill/>
          </a:ln>
        </p:spPr>
      </p:pic>
      <p:sp>
        <p:nvSpPr>
          <p:cNvPr id="108" name="Google Shape;108;p18"/>
          <p:cNvSpPr txBox="1"/>
          <p:nvPr/>
        </p:nvSpPr>
        <p:spPr>
          <a:xfrm>
            <a:off x="4392600" y="4885300"/>
            <a:ext cx="3015000" cy="3879000"/>
          </a:xfrm>
          <a:prstGeom prst="rect">
            <a:avLst/>
          </a:prstGeom>
          <a:solidFill>
            <a:srgbClr val="B6D7A8">
              <a:alpha val="62570"/>
            </a:srgbClr>
          </a:solidFill>
          <a:ln>
            <a:noFill/>
          </a:ln>
          <a:effectLst>
            <a:outerShdw blurRad="57150" dist="19050" dir="5400000" algn="bl" rotWithShape="0">
              <a:srgbClr val="93C47D"/>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dk1"/>
                </a:solidFill>
              </a:rPr>
              <a:t>These 3 primary schools were chosen because of their proximity to the farm (Radford Children were able to walk to the farm) and because Clapham Tce and Shrubland St are both small urban schools in Leamington with very little natural outdoor space.</a:t>
            </a:r>
            <a:endParaRPr sz="2000" b="1">
              <a:solidFill>
                <a:schemeClr val="dk1"/>
              </a:solidFill>
              <a:latin typeface="Lexend"/>
              <a:ea typeface="Lexend"/>
              <a:cs typeface="Lexend"/>
              <a:sym typeface="Lexend"/>
            </a:endParaRPr>
          </a:p>
        </p:txBody>
      </p:sp>
      <p:sp>
        <p:nvSpPr>
          <p:cNvPr id="109" name="Google Shape;109;p18"/>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43700" y="6368250"/>
            <a:ext cx="7272599" cy="4090850"/>
          </a:xfrm>
          <a:prstGeom prst="rect">
            <a:avLst/>
          </a:prstGeom>
          <a:noFill/>
          <a:ln>
            <a:noFill/>
          </a:ln>
        </p:spPr>
      </p:pic>
      <p:pic>
        <p:nvPicPr>
          <p:cNvPr id="115" name="Google Shape;115;p1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flipH="1">
            <a:off x="4705674" y="208250"/>
            <a:ext cx="2558226" cy="4547948"/>
          </a:xfrm>
          <a:prstGeom prst="rect">
            <a:avLst/>
          </a:prstGeom>
          <a:noFill/>
          <a:ln>
            <a:noFill/>
          </a:ln>
        </p:spPr>
      </p:pic>
      <p:pic>
        <p:nvPicPr>
          <p:cNvPr id="116" name="Google Shape;116;p19"/>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52400" y="3245000"/>
            <a:ext cx="5236024" cy="2945275"/>
          </a:xfrm>
          <a:prstGeom prst="rect">
            <a:avLst/>
          </a:prstGeom>
          <a:noFill/>
          <a:ln>
            <a:noFill/>
          </a:ln>
        </p:spPr>
      </p:pic>
      <p:sp>
        <p:nvSpPr>
          <p:cNvPr id="117" name="Google Shape;117;p19"/>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sp>
        <p:nvSpPr>
          <p:cNvPr id="118" name="Google Shape;118;p19"/>
          <p:cNvSpPr txBox="1">
            <a:spLocks noGrp="1"/>
          </p:cNvSpPr>
          <p:nvPr>
            <p:ph type="title"/>
          </p:nvPr>
        </p:nvSpPr>
        <p:spPr>
          <a:xfrm>
            <a:off x="152401" y="314300"/>
            <a:ext cx="4281300" cy="2970600"/>
          </a:xfrm>
          <a:prstGeom prst="rect">
            <a:avLst/>
          </a:prstGeom>
          <a:solidFill>
            <a:srgbClr val="B6D7A8"/>
          </a:solidFill>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a:t>The Children’s Forest methodology is a four step journey that supports a meaningful connection to tree planting and the existing ecosystem; that activates future generational thinking and supports children to take hopeful action in the face of climate change. </a:t>
            </a:r>
            <a:endParaRPr sz="2000"/>
          </a:p>
        </p:txBody>
      </p:sp>
      <p:sp>
        <p:nvSpPr>
          <p:cNvPr id="119" name="Google Shape;119;p19"/>
          <p:cNvSpPr txBox="1">
            <a:spLocks noGrp="1"/>
          </p:cNvSpPr>
          <p:nvPr>
            <p:ph type="body" idx="1"/>
          </p:nvPr>
        </p:nvSpPr>
        <p:spPr>
          <a:xfrm>
            <a:off x="4136700" y="4293075"/>
            <a:ext cx="3127200" cy="3170068"/>
          </a:xfrm>
          <a:prstGeom prst="rect">
            <a:avLst/>
          </a:prstGeom>
          <a:solidFill>
            <a:srgbClr val="B6D7A8"/>
          </a:solidFill>
          <a:effectLst>
            <a:outerShdw blurRad="57150" dist="19050" dir="5400000" algn="bl" rotWithShape="0">
              <a:srgbClr val="93C47D"/>
            </a:outerShdw>
          </a:effectLst>
        </p:spPr>
        <p:txBody>
          <a:bodyPr spcFirstLastPara="1" wrap="square" lIns="91425" tIns="91425" rIns="91425" bIns="91425" anchor="t" anchorCtr="0">
            <a:spAutoFit/>
          </a:bodyPr>
          <a:lstStyle/>
          <a:p>
            <a:pPr marL="0" lvl="0" indent="0" algn="l" rtl="0">
              <a:spcBef>
                <a:spcPts val="0"/>
              </a:spcBef>
              <a:spcAft>
                <a:spcPts val="1200"/>
              </a:spcAft>
              <a:buClr>
                <a:schemeClr val="dk1"/>
              </a:buClr>
              <a:buSzPts val="1100"/>
              <a:buFont typeface="Arial"/>
              <a:buNone/>
            </a:pPr>
            <a:r>
              <a:rPr lang="en" sz="2000" b="1" dirty="0">
                <a:solidFill>
                  <a:schemeClr val="dk1"/>
                </a:solidFill>
              </a:rPr>
              <a:t>Step 1 Experiencing:</a:t>
            </a:r>
            <a:br>
              <a:rPr lang="en" sz="2200" b="1" dirty="0">
                <a:solidFill>
                  <a:schemeClr val="dk1"/>
                </a:solidFill>
              </a:rPr>
            </a:br>
            <a:r>
              <a:rPr lang="en" sz="2000" dirty="0">
                <a:solidFill>
                  <a:schemeClr val="dk1"/>
                </a:solidFill>
              </a:rPr>
              <a:t>By engaging in embodied experience in woodlands through Forest School, we support Children to develop genuine care and personal relationship with the natural world. </a:t>
            </a:r>
            <a:endParaRPr sz="2000"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0"/>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547750" y="135900"/>
            <a:ext cx="5012250" cy="2819399"/>
          </a:xfrm>
          <a:prstGeom prst="rect">
            <a:avLst/>
          </a:prstGeom>
          <a:noFill/>
          <a:ln>
            <a:noFill/>
          </a:ln>
        </p:spPr>
      </p:pic>
      <p:pic>
        <p:nvPicPr>
          <p:cNvPr id="125" name="Google Shape;125;p2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12250" y="6524766"/>
            <a:ext cx="7447752" cy="4189360"/>
          </a:xfrm>
          <a:prstGeom prst="rect">
            <a:avLst/>
          </a:prstGeom>
          <a:noFill/>
          <a:ln>
            <a:noFill/>
          </a:ln>
        </p:spPr>
      </p:pic>
      <p:pic>
        <p:nvPicPr>
          <p:cNvPr id="126" name="Google Shape;126;p20"/>
          <p:cNvPicPr preferRelativeResize="0"/>
          <p:nvPr/>
        </p:nvPicPr>
        <p:blipFill rotWithShape="1">
          <a:blip r:embed="rId5" cstate="email">
            <a:alphaModFix/>
            <a:extLst>
              <a:ext uri="{28A0092B-C50C-407E-A947-70E740481C1C}">
                <a14:useLocalDpi xmlns:a14="http://schemas.microsoft.com/office/drawing/2010/main"/>
              </a:ext>
            </a:extLst>
          </a:blip>
          <a:srcRect r="22"/>
          <a:stretch/>
        </p:blipFill>
        <p:spPr>
          <a:xfrm>
            <a:off x="2722300" y="3502525"/>
            <a:ext cx="4720701" cy="2819400"/>
          </a:xfrm>
          <a:prstGeom prst="rect">
            <a:avLst/>
          </a:prstGeom>
          <a:noFill/>
          <a:ln>
            <a:noFill/>
          </a:ln>
        </p:spPr>
      </p:pic>
      <p:sp>
        <p:nvSpPr>
          <p:cNvPr id="127" name="Google Shape;127;p20"/>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sp>
        <p:nvSpPr>
          <p:cNvPr id="128" name="Google Shape;128;p20"/>
          <p:cNvSpPr txBox="1"/>
          <p:nvPr/>
        </p:nvSpPr>
        <p:spPr>
          <a:xfrm>
            <a:off x="112250" y="957575"/>
            <a:ext cx="3312600" cy="46947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b="1" dirty="0"/>
              <a:t>Step 2  Imagining:</a:t>
            </a:r>
            <a:endParaRPr sz="2000" b="1" dirty="0"/>
          </a:p>
          <a:p>
            <a:pPr marL="0" lvl="0" indent="0" algn="l" rtl="0">
              <a:lnSpc>
                <a:spcPct val="115000"/>
              </a:lnSpc>
              <a:spcBef>
                <a:spcPts val="0"/>
              </a:spcBef>
              <a:spcAft>
                <a:spcPts val="0"/>
              </a:spcAft>
              <a:buClr>
                <a:schemeClr val="dk1"/>
              </a:buClr>
              <a:buSzPts val="1100"/>
              <a:buFont typeface="Arial"/>
              <a:buNone/>
            </a:pPr>
            <a:r>
              <a:rPr lang="en" sz="2000" dirty="0"/>
              <a:t>Their time in the woods enables the children to look out over the land and imagine future forests. Through the creative arts, they engage with the vision of woodland that they will plant. The children sang songs, painted rocks and trees They collaborated in a class poem and took part in a storytelling activity </a:t>
            </a:r>
            <a:endParaRPr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513725" y="5829300"/>
            <a:ext cx="2407726" cy="4280402"/>
          </a:xfrm>
          <a:prstGeom prst="rect">
            <a:avLst/>
          </a:prstGeom>
          <a:noFill/>
          <a:ln>
            <a:noFill/>
          </a:ln>
        </p:spPr>
      </p:pic>
      <p:pic>
        <p:nvPicPr>
          <p:cNvPr id="134" name="Google Shape;134;p2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52400" y="6362700"/>
            <a:ext cx="2208925" cy="3926979"/>
          </a:xfrm>
          <a:prstGeom prst="rect">
            <a:avLst/>
          </a:prstGeom>
          <a:noFill/>
          <a:ln>
            <a:noFill/>
          </a:ln>
        </p:spPr>
      </p:pic>
      <p:pic>
        <p:nvPicPr>
          <p:cNvPr id="135" name="Google Shape;135;p2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054450" y="5905508"/>
            <a:ext cx="2407725" cy="4280393"/>
          </a:xfrm>
          <a:prstGeom prst="rect">
            <a:avLst/>
          </a:prstGeom>
          <a:noFill/>
          <a:ln>
            <a:noFill/>
          </a:ln>
        </p:spPr>
      </p:pic>
      <p:pic>
        <p:nvPicPr>
          <p:cNvPr id="136" name="Google Shape;136;p21"/>
          <p:cNvPicPr preferRelativeResize="0"/>
          <p:nvPr/>
        </p:nvPicPr>
        <p:blipFill rotWithShape="1">
          <a:blip r:embed="rId6" cstate="email">
            <a:alphaModFix/>
            <a:extLst>
              <a:ext uri="{28A0092B-C50C-407E-A947-70E740481C1C}">
                <a14:useLocalDpi xmlns:a14="http://schemas.microsoft.com/office/drawing/2010/main"/>
              </a:ext>
            </a:extLst>
          </a:blip>
          <a:srcRect t="233" b="272"/>
          <a:stretch/>
        </p:blipFill>
        <p:spPr>
          <a:xfrm>
            <a:off x="4194275" y="2162150"/>
            <a:ext cx="2785049" cy="3457925"/>
          </a:xfrm>
          <a:prstGeom prst="rect">
            <a:avLst/>
          </a:prstGeom>
          <a:noFill/>
          <a:ln>
            <a:noFill/>
          </a:ln>
        </p:spPr>
      </p:pic>
      <p:pic>
        <p:nvPicPr>
          <p:cNvPr id="137" name="Google Shape;137;p21"/>
          <p:cNvPicPr preferRelativeResize="0"/>
          <p:nvPr/>
        </p:nvPicPr>
        <p:blipFill rotWithShape="1">
          <a:blip r:embed="rId7" cstate="email">
            <a:alphaModFix/>
            <a:extLst>
              <a:ext uri="{28A0092B-C50C-407E-A947-70E740481C1C}">
                <a14:useLocalDpi xmlns:a14="http://schemas.microsoft.com/office/drawing/2010/main"/>
              </a:ext>
            </a:extLst>
          </a:blip>
          <a:srcRect b="12"/>
          <a:stretch/>
        </p:blipFill>
        <p:spPr>
          <a:xfrm>
            <a:off x="152400" y="1362475"/>
            <a:ext cx="3302276" cy="4951200"/>
          </a:xfrm>
          <a:prstGeom prst="rect">
            <a:avLst/>
          </a:prstGeom>
          <a:noFill/>
          <a:ln>
            <a:noFill/>
          </a:ln>
        </p:spPr>
      </p:pic>
      <p:sp>
        <p:nvSpPr>
          <p:cNvPr id="138" name="Google Shape;138;p21"/>
          <p:cNvSpPr txBox="1">
            <a:spLocks noGrp="1"/>
          </p:cNvSpPr>
          <p:nvPr>
            <p:ph type="title"/>
          </p:nvPr>
        </p:nvSpPr>
        <p:spPr>
          <a:xfrm>
            <a:off x="318225" y="133350"/>
            <a:ext cx="6873300" cy="2285100"/>
          </a:xfrm>
          <a:prstGeom prst="rect">
            <a:avLst/>
          </a:prstGeom>
          <a:solidFill>
            <a:srgbClr val="B6D7A8"/>
          </a:solidFill>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990"/>
              <a:buFont typeface="Arial"/>
              <a:buNone/>
            </a:pPr>
            <a:r>
              <a:rPr lang="en" sz="2000" b="1"/>
              <a:t>Step 3 Planting:</a:t>
            </a:r>
            <a:endParaRPr sz="2000" b="1"/>
          </a:p>
          <a:p>
            <a:pPr marL="0" lvl="0" indent="0" algn="l" rtl="0">
              <a:lnSpc>
                <a:spcPct val="115000"/>
              </a:lnSpc>
              <a:spcBef>
                <a:spcPts val="0"/>
              </a:spcBef>
              <a:spcAft>
                <a:spcPts val="0"/>
              </a:spcAft>
              <a:buClr>
                <a:schemeClr val="dk1"/>
              </a:buClr>
              <a:buSzPts val="990"/>
              <a:buFont typeface="Arial"/>
              <a:buNone/>
            </a:pPr>
            <a:r>
              <a:rPr lang="en" sz="2000"/>
              <a:t>As they planted the trees, the children wrote their wishes for the future generations on leaves which they placed alongside their trees…</a:t>
            </a:r>
            <a:r>
              <a:rPr lang="en" sz="2000" i="1"/>
              <a:t>‘that these woods will never be cut down’ ‘that all animals will have a home,’ ‘that we will all have clean water to drink’.</a:t>
            </a:r>
            <a:endParaRPr sz="2000" i="1"/>
          </a:p>
          <a:p>
            <a:pPr marL="91440" lvl="0" indent="0" algn="l" rtl="0">
              <a:lnSpc>
                <a:spcPct val="115000"/>
              </a:lnSpc>
              <a:spcBef>
                <a:spcPts val="0"/>
              </a:spcBef>
              <a:spcAft>
                <a:spcPts val="0"/>
              </a:spcAft>
              <a:buClr>
                <a:schemeClr val="dk1"/>
              </a:buClr>
              <a:buSzPts val="1100"/>
              <a:buFont typeface="Arial"/>
              <a:buNone/>
            </a:pPr>
            <a:endParaRPr sz="2000"/>
          </a:p>
          <a:p>
            <a:pPr marL="91440" lvl="0" indent="0" algn="l" rtl="0">
              <a:lnSpc>
                <a:spcPct val="115000"/>
              </a:lnSpc>
              <a:spcBef>
                <a:spcPts val="0"/>
              </a:spcBef>
              <a:spcAft>
                <a:spcPts val="0"/>
              </a:spcAft>
              <a:buClr>
                <a:schemeClr val="dk1"/>
              </a:buClr>
              <a:buSzPts val="1100"/>
              <a:buFont typeface="Arial"/>
              <a:buNone/>
            </a:pPr>
            <a:endParaRPr sz="2000"/>
          </a:p>
          <a:p>
            <a:pPr marL="0" lvl="0" indent="0" algn="l" rtl="0">
              <a:lnSpc>
                <a:spcPct val="115000"/>
              </a:lnSpc>
              <a:spcBef>
                <a:spcPts val="0"/>
              </a:spcBef>
              <a:spcAft>
                <a:spcPts val="0"/>
              </a:spcAft>
              <a:buClr>
                <a:schemeClr val="dk1"/>
              </a:buClr>
              <a:buSzPts val="990"/>
              <a:buFont typeface="Arial"/>
              <a:buNone/>
            </a:pPr>
            <a:endParaRPr sz="2000"/>
          </a:p>
          <a:p>
            <a:pPr marL="0" lvl="0" indent="0" algn="l" rtl="0">
              <a:lnSpc>
                <a:spcPct val="115000"/>
              </a:lnSpc>
              <a:spcBef>
                <a:spcPts val="0"/>
              </a:spcBef>
              <a:spcAft>
                <a:spcPts val="0"/>
              </a:spcAft>
              <a:buClr>
                <a:schemeClr val="dk1"/>
              </a:buClr>
              <a:buSzPts val="990"/>
              <a:buFont typeface="Arial"/>
              <a:buNone/>
            </a:pPr>
            <a:endParaRPr sz="2000"/>
          </a:p>
        </p:txBody>
      </p:sp>
      <p:sp>
        <p:nvSpPr>
          <p:cNvPr id="139" name="Google Shape;139;p21"/>
          <p:cNvSpPr txBox="1">
            <a:spLocks noGrp="1"/>
          </p:cNvSpPr>
          <p:nvPr>
            <p:ph type="title"/>
          </p:nvPr>
        </p:nvSpPr>
        <p:spPr>
          <a:xfrm>
            <a:off x="1272850" y="9187675"/>
            <a:ext cx="6046200" cy="1372800"/>
          </a:xfrm>
          <a:prstGeom prst="rect">
            <a:avLst/>
          </a:prstGeom>
          <a:solidFill>
            <a:srgbClr val="B6D7A8"/>
          </a:solidFill>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990"/>
              <a:buFont typeface="Arial"/>
              <a:buNone/>
            </a:pPr>
            <a:r>
              <a:rPr lang="en" sz="1900"/>
              <a:t>The Children also learnt about the characteristics, uses and ‘tree lore’ of the species they were planting - such as ‘</a:t>
            </a:r>
            <a:r>
              <a:rPr lang="en" sz="1900" i="1"/>
              <a:t>Hazel - tree of knowledge</a:t>
            </a:r>
            <a:r>
              <a:rPr lang="en" sz="1900"/>
              <a:t>’ or ‘</a:t>
            </a:r>
            <a:r>
              <a:rPr lang="en" sz="1900" i="1"/>
              <a:t>Oak - tree of strength’</a:t>
            </a:r>
            <a:endParaRPr sz="1900" i="1"/>
          </a:p>
        </p:txBody>
      </p:sp>
      <p:sp>
        <p:nvSpPr>
          <p:cNvPr id="140" name="Google Shape;140;p21"/>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1454</Words>
  <Application>Microsoft Office PowerPoint</Application>
  <PresentationFormat>Custom</PresentationFormat>
  <Paragraphs>99</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Lexend</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The Children’s Forest methodology is a four step journey that supports a meaningful connection to tree planting and the existing ecosystem; that activates future generational thinking and supports children to take hopeful action in the face of climate change. </vt:lpstr>
      <vt:lpstr>PowerPoint Presentation</vt:lpstr>
      <vt:lpstr>Step 3 Planting: As they planted the trees, the children wrote their wishes for the future generations on leaves which they placed alongside their trees…‘that these woods will never be cut down’ ‘that all animals will have a home,’ ‘that we will all have clean water to drink’.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Kristie Naimo</dc:creator>
  <cp:lastModifiedBy>Kristie Naimo</cp:lastModifiedBy>
  <cp:revision>1</cp:revision>
  <cp:lastPrinted>2023-04-28T13:11:00Z</cp:lastPrinted>
  <dcterms:modified xsi:type="dcterms:W3CDTF">2023-04-28T13:25:18Z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1181432</vt:lpwstr>
  </property>
  <property fmtid="{D5CDD505-2E9C-101B-9397-08002B2CF9AE}" pid="3" name="NXPowerLiteSettings">
    <vt:lpwstr>F7000400038000</vt:lpwstr>
  </property>
  <property fmtid="{D5CDD505-2E9C-101B-9397-08002B2CF9AE}" pid="4" name="NXPowerLiteVersion">
    <vt:lpwstr>S9.2.0</vt:lpwstr>
  </property>
</Properties>
</file>